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  <p:sldMasterId id="2147483732" r:id="rId2"/>
    <p:sldMasterId id="2147483744" r:id="rId3"/>
    <p:sldMasterId id="2147483756" r:id="rId4"/>
  </p:sldMasterIdLst>
  <p:notesMasterIdLst>
    <p:notesMasterId r:id="rId25"/>
  </p:notesMasterIdLst>
  <p:sldIdLst>
    <p:sldId id="293" r:id="rId5"/>
    <p:sldId id="294" r:id="rId6"/>
    <p:sldId id="304" r:id="rId7"/>
    <p:sldId id="291" r:id="rId8"/>
    <p:sldId id="303" r:id="rId9"/>
    <p:sldId id="292" r:id="rId10"/>
    <p:sldId id="290" r:id="rId11"/>
    <p:sldId id="295" r:id="rId12"/>
    <p:sldId id="322" r:id="rId13"/>
    <p:sldId id="310" r:id="rId14"/>
    <p:sldId id="301" r:id="rId15"/>
    <p:sldId id="307" r:id="rId16"/>
    <p:sldId id="308" r:id="rId17"/>
    <p:sldId id="317" r:id="rId18"/>
    <p:sldId id="316" r:id="rId19"/>
    <p:sldId id="302" r:id="rId20"/>
    <p:sldId id="309" r:id="rId21"/>
    <p:sldId id="313" r:id="rId22"/>
    <p:sldId id="314" r:id="rId23"/>
    <p:sldId id="318" r:id="rId24"/>
  </p:sldIdLst>
  <p:sldSz cx="12192000" cy="6858000"/>
  <p:notesSz cx="6858000" cy="9144000"/>
  <p:embeddedFontLst>
    <p:embeddedFont>
      <p:font typeface="a장미다방" panose="02020600000000000000" pitchFamily="18" charset="-127"/>
      <p:regular r:id="rId26"/>
    </p:embeddedFont>
    <p:embeddedFont>
      <p:font typeface="바른공군체 Medium" panose="020B0600000101010101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THE명품고딕M" panose="02020603020101020101" pitchFamily="18" charset="-127"/>
      <p:regular r:id="rId30"/>
    </p:embeddedFont>
    <p:embeddedFont>
      <p:font typeface="THE명품고딕EB_U" panose="02020603020101020101" pitchFamily="18" charset="-127"/>
      <p:regular r:id="rId31"/>
    </p:embeddedFont>
    <p:embeddedFont>
      <p:font typeface="Bebas Kai" panose="04050603020B02020204" pitchFamily="82" charset="0"/>
      <p:regular r:id="rId32"/>
    </p:embeddedFont>
    <p:embeddedFont>
      <p:font typeface="배달의민족 도현" panose="020B0600000101010101" pitchFamily="50" charset="-127"/>
      <p:regular r:id="rId33"/>
    </p:embeddedFont>
    <p:embeddedFont>
      <p:font typeface="210 맨발의청춘 R" panose="02020603020101020101" pitchFamily="18" charset="-127"/>
      <p:regular r:id="rId34"/>
    </p:embeddedFont>
    <p:embeddedFont>
      <p:font typeface="강한공군체 Bold" panose="020B0800000101010101" pitchFamily="50" charset="-127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THE명품고딕EB" panose="02020603020101020101" pitchFamily="18" charset="-127"/>
      <p:regular r:id="rId40"/>
    </p:embeddedFont>
    <p:embeddedFont>
      <p:font typeface="THE명품고딕B" panose="02020603020101020101" pitchFamily="18" charset="-127"/>
      <p:regular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8D8"/>
    <a:srgbClr val="69FFDF"/>
    <a:srgbClr val="FF85B9"/>
    <a:srgbClr val="DAF165"/>
    <a:srgbClr val="FCEBF0"/>
    <a:srgbClr val="FF93B7"/>
    <a:srgbClr val="FF7BA7"/>
    <a:srgbClr val="FD4A66"/>
    <a:srgbClr val="EFF9BD"/>
    <a:srgbClr val="F5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4" autoAdjust="0"/>
    <p:restoredTop sz="93812" autoAdjust="0"/>
  </p:normalViewPr>
  <p:slideViewPr>
    <p:cSldViewPr snapToGrid="0">
      <p:cViewPr varScale="1">
        <p:scale>
          <a:sx n="76" d="100"/>
          <a:sy n="76" d="100"/>
        </p:scale>
        <p:origin x="82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5" d="100"/>
          <a:sy n="125" d="100"/>
        </p:scale>
        <p:origin x="4051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3786B-B546-4B74-A54C-F699E0A770A1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3EB11-5A63-4301-AFBB-5F2D52891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1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</a:t>
            </a:r>
            <a:r>
              <a:rPr lang="en-US" altLang="ko-KR" dirty="0" smtClean="0"/>
              <a:t>,, </a:t>
            </a:r>
            <a:r>
              <a:rPr lang="ko-KR" altLang="en-US" dirty="0" smtClean="0"/>
              <a:t>그 일이 실제로 일어났습니다</a:t>
            </a:r>
            <a:r>
              <a:rPr lang="en-US" altLang="ko-KR" dirty="0" smtClean="0"/>
              <a:t>. </a:t>
            </a:r>
            <a:endParaRPr lang="en-US" altLang="ko-KR" baseline="0" dirty="0" smtClean="0"/>
          </a:p>
          <a:p>
            <a:r>
              <a:rPr lang="ko-KR" altLang="en-US" dirty="0" smtClean="0"/>
              <a:t>우리가 암묵적으로 신뢰하던 투표는 조작으로 드러났고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당시 엄청 화제가 됐었죠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저희 프로젝트는 여기서 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투표에 참여하는 모두가 실시간으로 투표 상황을 확인 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이를 신뢰 할 수 있는 투표 시스템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FB0E5-1C76-4DA3-BE42-A3FB03EA92B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3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</a:t>
            </a:r>
            <a:r>
              <a:rPr lang="en-US" altLang="ko-KR" dirty="0" smtClean="0"/>
              <a:t>,, </a:t>
            </a:r>
            <a:r>
              <a:rPr lang="ko-KR" altLang="en-US" dirty="0" smtClean="0"/>
              <a:t>그 일이 실제로 일어났습니다</a:t>
            </a:r>
            <a:r>
              <a:rPr lang="en-US" altLang="ko-KR" dirty="0" smtClean="0"/>
              <a:t>. </a:t>
            </a:r>
            <a:endParaRPr lang="en-US" altLang="ko-KR" baseline="0" dirty="0" smtClean="0"/>
          </a:p>
          <a:p>
            <a:r>
              <a:rPr lang="ko-KR" altLang="en-US" dirty="0" smtClean="0"/>
              <a:t>우리가 암묵적으로 신뢰하던 투표는 조작으로 드러났고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당시 엄청 화제가 됐었죠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저희 프로젝트는 여기서 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투표에 참여하는 모두가 실시간으로 투표 상황을 확인 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이를 신뢰 할 수 있는 투표 시스템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FB0E5-1C76-4DA3-BE42-A3FB03EA92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33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</a:t>
            </a:r>
            <a:r>
              <a:rPr lang="en-US" altLang="ko-KR" dirty="0" smtClean="0"/>
              <a:t>,, </a:t>
            </a:r>
            <a:r>
              <a:rPr lang="ko-KR" altLang="en-US" dirty="0" smtClean="0"/>
              <a:t>그 일이 실제로 일어났습니다</a:t>
            </a:r>
            <a:r>
              <a:rPr lang="en-US" altLang="ko-KR" dirty="0" smtClean="0"/>
              <a:t>. </a:t>
            </a:r>
            <a:endParaRPr lang="en-US" altLang="ko-KR" baseline="0" dirty="0" smtClean="0"/>
          </a:p>
          <a:p>
            <a:r>
              <a:rPr lang="ko-KR" altLang="en-US" dirty="0" smtClean="0"/>
              <a:t>우리가 암묵적으로 신뢰하던 투표는 조작으로 드러났고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당시 엄청 화제가 됐었죠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저희 프로젝트는 여기서 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투표에 참여하는 모두가 실시간으로 투표 상황을 확인 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이를 신뢰 할 수 있는 투표 시스템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FB0E5-1C76-4DA3-BE42-A3FB03EA92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9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</a:t>
            </a:r>
            <a:r>
              <a:rPr lang="en-US" altLang="ko-KR" dirty="0" smtClean="0"/>
              <a:t>,, </a:t>
            </a:r>
            <a:r>
              <a:rPr lang="ko-KR" altLang="en-US" dirty="0" smtClean="0"/>
              <a:t>그 일이 실제로 일어났습니다</a:t>
            </a:r>
            <a:r>
              <a:rPr lang="en-US" altLang="ko-KR" dirty="0" smtClean="0"/>
              <a:t>. </a:t>
            </a:r>
            <a:endParaRPr lang="en-US" altLang="ko-KR" baseline="0" dirty="0" smtClean="0"/>
          </a:p>
          <a:p>
            <a:r>
              <a:rPr lang="ko-KR" altLang="en-US" dirty="0" smtClean="0"/>
              <a:t>우리가 암묵적으로 신뢰하던 투표는 조작으로 드러났고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당시 엄청 화제가 됐었죠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저희 프로젝트는 여기서 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투표에 참여하는 모두가 실시간으로 투표 상황을 확인 할 수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이를 신뢰 할 수 있는 투표 시스템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FB0E5-1C76-4DA3-BE42-A3FB03EA92B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69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9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42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9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88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234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36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17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512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330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gradFill flip="none" rotWithShape="1">
          <a:gsLst>
            <a:gs pos="100000">
              <a:srgbClr val="DBFFF7">
                <a:alpha val="98824"/>
              </a:srgbClr>
            </a:gs>
            <a:gs pos="0">
              <a:srgbClr val="FFDDEC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90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0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3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2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70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011891-8919-4CB7-BC9C-8147072D2977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CC1665-3BC1-43C6-98D4-A676B8153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905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75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6560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84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520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696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559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1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4630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50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6733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4407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E71221-E05E-42E9-9BD4-A4CE9B87CBB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99BDC3-CF07-484B-8F15-2E0975800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855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686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1319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339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6830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7594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3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4709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78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440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277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998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0E6CC6-80F8-4051-98C1-CC5018898288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5728B-7C2D-48E0-97BE-DB97E479E3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9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82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67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4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0E2886-757A-4139-831E-1016ED9756A6}" type="datetimeFigureOut">
              <a:rPr lang="ko-KR" altLang="en-US" smtClean="0"/>
              <a:t>2022-04-08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D6175-70C1-4CEA-8CE6-156C71E513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04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62360">
              <a:srgbClr val="E0EEFA"/>
            </a:gs>
            <a:gs pos="32085">
              <a:srgbClr val="EFF6FC"/>
            </a:gs>
            <a:gs pos="93000">
              <a:srgbClr val="D0E5F7"/>
            </a:gs>
            <a:gs pos="0">
              <a:schemeClr val="bg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rgbClr val="7CC4E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rgbClr val="7CC4E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 userDrawn="1"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4B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3" cstate="email">
            <a:duotone>
              <a:prstClr val="black"/>
              <a:srgbClr val="0462E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0" y="-51131"/>
            <a:ext cx="1413656" cy="13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3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DBFFF7">
                <a:alpha val="98824"/>
              </a:srgbClr>
            </a:gs>
            <a:gs pos="0">
              <a:srgbClr val="FFE1EE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rgbClr val="EDF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 userDrawn="1"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rgbClr val="F8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29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B3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>
            <a:off x="300701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이등변 삼각형 7"/>
          <p:cNvSpPr/>
          <p:nvPr userDrawn="1"/>
        </p:nvSpPr>
        <p:spPr>
          <a:xfrm>
            <a:off x="1330285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 userDrawn="1"/>
        </p:nvSpPr>
        <p:spPr>
          <a:xfrm>
            <a:off x="2359869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 userDrawn="1"/>
        </p:nvSpPr>
        <p:spPr>
          <a:xfrm>
            <a:off x="3389453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이등변 삼각형 10"/>
          <p:cNvSpPr/>
          <p:nvPr userDrawn="1"/>
        </p:nvSpPr>
        <p:spPr>
          <a:xfrm>
            <a:off x="4419037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이등변 삼각형 11"/>
          <p:cNvSpPr/>
          <p:nvPr userDrawn="1"/>
        </p:nvSpPr>
        <p:spPr>
          <a:xfrm>
            <a:off x="5448621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 userDrawn="1"/>
        </p:nvSpPr>
        <p:spPr>
          <a:xfrm>
            <a:off x="6478205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이등변 삼각형 13"/>
          <p:cNvSpPr/>
          <p:nvPr userDrawn="1"/>
        </p:nvSpPr>
        <p:spPr>
          <a:xfrm>
            <a:off x="7507789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이등변 삼각형 14"/>
          <p:cNvSpPr/>
          <p:nvPr userDrawn="1"/>
        </p:nvSpPr>
        <p:spPr>
          <a:xfrm>
            <a:off x="8537373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이등변 삼각형 15"/>
          <p:cNvSpPr/>
          <p:nvPr userDrawn="1"/>
        </p:nvSpPr>
        <p:spPr>
          <a:xfrm>
            <a:off x="9566957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 userDrawn="1"/>
        </p:nvSpPr>
        <p:spPr>
          <a:xfrm>
            <a:off x="10596541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이등변 삼각형 17"/>
          <p:cNvSpPr/>
          <p:nvPr userDrawn="1"/>
        </p:nvSpPr>
        <p:spPr>
          <a:xfrm>
            <a:off x="11626122" y="350779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이등변 삼각형 18"/>
          <p:cNvSpPr/>
          <p:nvPr userDrawn="1"/>
        </p:nvSpPr>
        <p:spPr>
          <a:xfrm>
            <a:off x="300701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이등변 삼각형 19"/>
          <p:cNvSpPr/>
          <p:nvPr userDrawn="1"/>
        </p:nvSpPr>
        <p:spPr>
          <a:xfrm>
            <a:off x="1330285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 userDrawn="1"/>
        </p:nvSpPr>
        <p:spPr>
          <a:xfrm>
            <a:off x="2359869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 userDrawn="1"/>
        </p:nvSpPr>
        <p:spPr>
          <a:xfrm>
            <a:off x="3389453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 userDrawn="1"/>
        </p:nvSpPr>
        <p:spPr>
          <a:xfrm>
            <a:off x="4419037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 userDrawn="1"/>
        </p:nvSpPr>
        <p:spPr>
          <a:xfrm>
            <a:off x="5448621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이등변 삼각형 24"/>
          <p:cNvSpPr/>
          <p:nvPr userDrawn="1"/>
        </p:nvSpPr>
        <p:spPr>
          <a:xfrm>
            <a:off x="6478205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 userDrawn="1"/>
        </p:nvSpPr>
        <p:spPr>
          <a:xfrm>
            <a:off x="7507789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/>
          <p:cNvSpPr/>
          <p:nvPr userDrawn="1"/>
        </p:nvSpPr>
        <p:spPr>
          <a:xfrm>
            <a:off x="8537373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 userDrawn="1"/>
        </p:nvSpPr>
        <p:spPr>
          <a:xfrm>
            <a:off x="9566957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 userDrawn="1"/>
        </p:nvSpPr>
        <p:spPr>
          <a:xfrm>
            <a:off x="10596541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 userDrawn="1"/>
        </p:nvSpPr>
        <p:spPr>
          <a:xfrm>
            <a:off x="11626122" y="1536347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 userDrawn="1"/>
        </p:nvSpPr>
        <p:spPr>
          <a:xfrm>
            <a:off x="300701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이등변 삼각형 31"/>
          <p:cNvSpPr/>
          <p:nvPr userDrawn="1"/>
        </p:nvSpPr>
        <p:spPr>
          <a:xfrm>
            <a:off x="1330285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이등변 삼각형 32"/>
          <p:cNvSpPr/>
          <p:nvPr userDrawn="1"/>
        </p:nvSpPr>
        <p:spPr>
          <a:xfrm>
            <a:off x="2359869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이등변 삼각형 33"/>
          <p:cNvSpPr/>
          <p:nvPr userDrawn="1"/>
        </p:nvSpPr>
        <p:spPr>
          <a:xfrm>
            <a:off x="3389453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이등변 삼각형 34"/>
          <p:cNvSpPr/>
          <p:nvPr userDrawn="1"/>
        </p:nvSpPr>
        <p:spPr>
          <a:xfrm>
            <a:off x="4419037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/>
          <p:cNvSpPr/>
          <p:nvPr userDrawn="1"/>
        </p:nvSpPr>
        <p:spPr>
          <a:xfrm>
            <a:off x="5448621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이등변 삼각형 36"/>
          <p:cNvSpPr/>
          <p:nvPr userDrawn="1"/>
        </p:nvSpPr>
        <p:spPr>
          <a:xfrm>
            <a:off x="6478205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이등변 삼각형 37"/>
          <p:cNvSpPr/>
          <p:nvPr userDrawn="1"/>
        </p:nvSpPr>
        <p:spPr>
          <a:xfrm>
            <a:off x="7507789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이등변 삼각형 38"/>
          <p:cNvSpPr/>
          <p:nvPr userDrawn="1"/>
        </p:nvSpPr>
        <p:spPr>
          <a:xfrm>
            <a:off x="8537373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이등변 삼각형 39"/>
          <p:cNvSpPr/>
          <p:nvPr userDrawn="1"/>
        </p:nvSpPr>
        <p:spPr>
          <a:xfrm>
            <a:off x="9566957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이등변 삼각형 40"/>
          <p:cNvSpPr/>
          <p:nvPr userDrawn="1"/>
        </p:nvSpPr>
        <p:spPr>
          <a:xfrm>
            <a:off x="10596541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이등변 삼각형 41"/>
          <p:cNvSpPr/>
          <p:nvPr userDrawn="1"/>
        </p:nvSpPr>
        <p:spPr>
          <a:xfrm>
            <a:off x="11626122" y="2721915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이등변 삼각형 42"/>
          <p:cNvSpPr/>
          <p:nvPr userDrawn="1"/>
        </p:nvSpPr>
        <p:spPr>
          <a:xfrm>
            <a:off x="300701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이등변 삼각형 43"/>
          <p:cNvSpPr/>
          <p:nvPr userDrawn="1"/>
        </p:nvSpPr>
        <p:spPr>
          <a:xfrm>
            <a:off x="1330285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 userDrawn="1"/>
        </p:nvSpPr>
        <p:spPr>
          <a:xfrm>
            <a:off x="2359869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이등변 삼각형 45"/>
          <p:cNvSpPr/>
          <p:nvPr userDrawn="1"/>
        </p:nvSpPr>
        <p:spPr>
          <a:xfrm>
            <a:off x="3389453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이등변 삼각형 46"/>
          <p:cNvSpPr/>
          <p:nvPr userDrawn="1"/>
        </p:nvSpPr>
        <p:spPr>
          <a:xfrm>
            <a:off x="4419037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이등변 삼각형 47"/>
          <p:cNvSpPr/>
          <p:nvPr userDrawn="1"/>
        </p:nvSpPr>
        <p:spPr>
          <a:xfrm>
            <a:off x="5448621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이등변 삼각형 48"/>
          <p:cNvSpPr/>
          <p:nvPr userDrawn="1"/>
        </p:nvSpPr>
        <p:spPr>
          <a:xfrm>
            <a:off x="6478205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 userDrawn="1"/>
        </p:nvSpPr>
        <p:spPr>
          <a:xfrm>
            <a:off x="7507789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 userDrawn="1"/>
        </p:nvSpPr>
        <p:spPr>
          <a:xfrm>
            <a:off x="8537373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 userDrawn="1"/>
        </p:nvSpPr>
        <p:spPr>
          <a:xfrm>
            <a:off x="9566957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 userDrawn="1"/>
        </p:nvSpPr>
        <p:spPr>
          <a:xfrm>
            <a:off x="10596541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이등변 삼각형 53"/>
          <p:cNvSpPr/>
          <p:nvPr userDrawn="1"/>
        </p:nvSpPr>
        <p:spPr>
          <a:xfrm>
            <a:off x="11626122" y="3907483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이등변 삼각형 54"/>
          <p:cNvSpPr/>
          <p:nvPr userDrawn="1"/>
        </p:nvSpPr>
        <p:spPr>
          <a:xfrm>
            <a:off x="300701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이등변 삼각형 55"/>
          <p:cNvSpPr/>
          <p:nvPr userDrawn="1"/>
        </p:nvSpPr>
        <p:spPr>
          <a:xfrm>
            <a:off x="1330285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이등변 삼각형 56"/>
          <p:cNvSpPr/>
          <p:nvPr userDrawn="1"/>
        </p:nvSpPr>
        <p:spPr>
          <a:xfrm>
            <a:off x="2359869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 userDrawn="1"/>
        </p:nvSpPr>
        <p:spPr>
          <a:xfrm>
            <a:off x="3389453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이등변 삼각형 58"/>
          <p:cNvSpPr/>
          <p:nvPr userDrawn="1"/>
        </p:nvSpPr>
        <p:spPr>
          <a:xfrm>
            <a:off x="4419037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이등변 삼각형 59"/>
          <p:cNvSpPr/>
          <p:nvPr userDrawn="1"/>
        </p:nvSpPr>
        <p:spPr>
          <a:xfrm>
            <a:off x="5448621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이등변 삼각형 60"/>
          <p:cNvSpPr/>
          <p:nvPr userDrawn="1"/>
        </p:nvSpPr>
        <p:spPr>
          <a:xfrm>
            <a:off x="6478205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 userDrawn="1"/>
        </p:nvSpPr>
        <p:spPr>
          <a:xfrm>
            <a:off x="7507789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이등변 삼각형 62"/>
          <p:cNvSpPr/>
          <p:nvPr userDrawn="1"/>
        </p:nvSpPr>
        <p:spPr>
          <a:xfrm>
            <a:off x="8537373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이등변 삼각형 63"/>
          <p:cNvSpPr/>
          <p:nvPr userDrawn="1"/>
        </p:nvSpPr>
        <p:spPr>
          <a:xfrm>
            <a:off x="9566957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 userDrawn="1"/>
        </p:nvSpPr>
        <p:spPr>
          <a:xfrm>
            <a:off x="10596541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 userDrawn="1"/>
        </p:nvSpPr>
        <p:spPr>
          <a:xfrm>
            <a:off x="11626122" y="509305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 userDrawn="1"/>
        </p:nvSpPr>
        <p:spPr>
          <a:xfrm>
            <a:off x="300701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 userDrawn="1"/>
        </p:nvSpPr>
        <p:spPr>
          <a:xfrm>
            <a:off x="1330285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 userDrawn="1"/>
        </p:nvSpPr>
        <p:spPr>
          <a:xfrm>
            <a:off x="2359869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 userDrawn="1"/>
        </p:nvSpPr>
        <p:spPr>
          <a:xfrm>
            <a:off x="3389453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 userDrawn="1"/>
        </p:nvSpPr>
        <p:spPr>
          <a:xfrm>
            <a:off x="4419037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이등변 삼각형 71"/>
          <p:cNvSpPr/>
          <p:nvPr userDrawn="1"/>
        </p:nvSpPr>
        <p:spPr>
          <a:xfrm>
            <a:off x="5448621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이등변 삼각형 72"/>
          <p:cNvSpPr/>
          <p:nvPr userDrawn="1"/>
        </p:nvSpPr>
        <p:spPr>
          <a:xfrm>
            <a:off x="6478205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이등변 삼각형 73"/>
          <p:cNvSpPr/>
          <p:nvPr userDrawn="1"/>
        </p:nvSpPr>
        <p:spPr>
          <a:xfrm>
            <a:off x="7507789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 userDrawn="1"/>
        </p:nvSpPr>
        <p:spPr>
          <a:xfrm>
            <a:off x="8537373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 userDrawn="1"/>
        </p:nvSpPr>
        <p:spPr>
          <a:xfrm>
            <a:off x="9566957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 userDrawn="1"/>
        </p:nvSpPr>
        <p:spPr>
          <a:xfrm>
            <a:off x="10596541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이등변 삼각형 77"/>
          <p:cNvSpPr/>
          <p:nvPr userDrawn="1"/>
        </p:nvSpPr>
        <p:spPr>
          <a:xfrm>
            <a:off x="11626122" y="6278621"/>
            <a:ext cx="265177" cy="228601"/>
          </a:xfrm>
          <a:prstGeom prst="triangle">
            <a:avLst/>
          </a:prstGeom>
          <a:solidFill>
            <a:srgbClr val="F3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45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87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이등변 삼각형 7"/>
          <p:cNvSpPr/>
          <p:nvPr userDrawn="1"/>
        </p:nvSpPr>
        <p:spPr>
          <a:xfrm>
            <a:off x="300701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이등변 삼각형 8"/>
          <p:cNvSpPr/>
          <p:nvPr userDrawn="1"/>
        </p:nvSpPr>
        <p:spPr>
          <a:xfrm>
            <a:off x="1330285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/>
          <p:cNvSpPr/>
          <p:nvPr userDrawn="1"/>
        </p:nvSpPr>
        <p:spPr>
          <a:xfrm>
            <a:off x="2359869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이등변 삼각형 10"/>
          <p:cNvSpPr/>
          <p:nvPr userDrawn="1"/>
        </p:nvSpPr>
        <p:spPr>
          <a:xfrm>
            <a:off x="3389453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이등변 삼각형 11"/>
          <p:cNvSpPr/>
          <p:nvPr userDrawn="1"/>
        </p:nvSpPr>
        <p:spPr>
          <a:xfrm>
            <a:off x="4419037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이등변 삼각형 12"/>
          <p:cNvSpPr/>
          <p:nvPr userDrawn="1"/>
        </p:nvSpPr>
        <p:spPr>
          <a:xfrm>
            <a:off x="5448621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이등변 삼각형 13"/>
          <p:cNvSpPr/>
          <p:nvPr userDrawn="1"/>
        </p:nvSpPr>
        <p:spPr>
          <a:xfrm>
            <a:off x="6478205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이등변 삼각형 14"/>
          <p:cNvSpPr/>
          <p:nvPr userDrawn="1"/>
        </p:nvSpPr>
        <p:spPr>
          <a:xfrm>
            <a:off x="7507789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이등변 삼각형 15"/>
          <p:cNvSpPr/>
          <p:nvPr userDrawn="1"/>
        </p:nvSpPr>
        <p:spPr>
          <a:xfrm>
            <a:off x="8537373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이등변 삼각형 16"/>
          <p:cNvSpPr/>
          <p:nvPr userDrawn="1"/>
        </p:nvSpPr>
        <p:spPr>
          <a:xfrm>
            <a:off x="9566957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이등변 삼각형 17"/>
          <p:cNvSpPr/>
          <p:nvPr userDrawn="1"/>
        </p:nvSpPr>
        <p:spPr>
          <a:xfrm>
            <a:off x="10596541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이등변 삼각형 18"/>
          <p:cNvSpPr/>
          <p:nvPr userDrawn="1"/>
        </p:nvSpPr>
        <p:spPr>
          <a:xfrm>
            <a:off x="11626122" y="350779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이등변 삼각형 19"/>
          <p:cNvSpPr/>
          <p:nvPr userDrawn="1"/>
        </p:nvSpPr>
        <p:spPr>
          <a:xfrm>
            <a:off x="300701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이등변 삼각형 20"/>
          <p:cNvSpPr/>
          <p:nvPr userDrawn="1"/>
        </p:nvSpPr>
        <p:spPr>
          <a:xfrm>
            <a:off x="1330285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이등변 삼각형 21"/>
          <p:cNvSpPr/>
          <p:nvPr userDrawn="1"/>
        </p:nvSpPr>
        <p:spPr>
          <a:xfrm>
            <a:off x="2359869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이등변 삼각형 22"/>
          <p:cNvSpPr/>
          <p:nvPr userDrawn="1"/>
        </p:nvSpPr>
        <p:spPr>
          <a:xfrm>
            <a:off x="3389453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이등변 삼각형 23"/>
          <p:cNvSpPr/>
          <p:nvPr userDrawn="1"/>
        </p:nvSpPr>
        <p:spPr>
          <a:xfrm>
            <a:off x="4419037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이등변 삼각형 24"/>
          <p:cNvSpPr/>
          <p:nvPr userDrawn="1"/>
        </p:nvSpPr>
        <p:spPr>
          <a:xfrm>
            <a:off x="5448621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 userDrawn="1"/>
        </p:nvSpPr>
        <p:spPr>
          <a:xfrm>
            <a:off x="6478205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/>
          <p:cNvSpPr/>
          <p:nvPr userDrawn="1"/>
        </p:nvSpPr>
        <p:spPr>
          <a:xfrm>
            <a:off x="7507789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 userDrawn="1"/>
        </p:nvSpPr>
        <p:spPr>
          <a:xfrm>
            <a:off x="8537373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/>
          <p:cNvSpPr/>
          <p:nvPr userDrawn="1"/>
        </p:nvSpPr>
        <p:spPr>
          <a:xfrm>
            <a:off x="9566957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이등변 삼각형 29"/>
          <p:cNvSpPr/>
          <p:nvPr userDrawn="1"/>
        </p:nvSpPr>
        <p:spPr>
          <a:xfrm>
            <a:off x="10596541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/>
          <p:cNvSpPr/>
          <p:nvPr userDrawn="1"/>
        </p:nvSpPr>
        <p:spPr>
          <a:xfrm>
            <a:off x="11626122" y="1536347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이등변 삼각형 31"/>
          <p:cNvSpPr/>
          <p:nvPr userDrawn="1"/>
        </p:nvSpPr>
        <p:spPr>
          <a:xfrm>
            <a:off x="300701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이등변 삼각형 32"/>
          <p:cNvSpPr/>
          <p:nvPr userDrawn="1"/>
        </p:nvSpPr>
        <p:spPr>
          <a:xfrm>
            <a:off x="1330285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이등변 삼각형 33"/>
          <p:cNvSpPr/>
          <p:nvPr userDrawn="1"/>
        </p:nvSpPr>
        <p:spPr>
          <a:xfrm>
            <a:off x="2359869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이등변 삼각형 34"/>
          <p:cNvSpPr/>
          <p:nvPr userDrawn="1"/>
        </p:nvSpPr>
        <p:spPr>
          <a:xfrm>
            <a:off x="3389453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/>
          <p:cNvSpPr/>
          <p:nvPr userDrawn="1"/>
        </p:nvSpPr>
        <p:spPr>
          <a:xfrm>
            <a:off x="4419037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이등변 삼각형 36"/>
          <p:cNvSpPr/>
          <p:nvPr userDrawn="1"/>
        </p:nvSpPr>
        <p:spPr>
          <a:xfrm>
            <a:off x="5448621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이등변 삼각형 37"/>
          <p:cNvSpPr/>
          <p:nvPr userDrawn="1"/>
        </p:nvSpPr>
        <p:spPr>
          <a:xfrm>
            <a:off x="6478205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이등변 삼각형 38"/>
          <p:cNvSpPr/>
          <p:nvPr userDrawn="1"/>
        </p:nvSpPr>
        <p:spPr>
          <a:xfrm>
            <a:off x="7507789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이등변 삼각형 39"/>
          <p:cNvSpPr/>
          <p:nvPr userDrawn="1"/>
        </p:nvSpPr>
        <p:spPr>
          <a:xfrm>
            <a:off x="8537373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이등변 삼각형 40"/>
          <p:cNvSpPr/>
          <p:nvPr userDrawn="1"/>
        </p:nvSpPr>
        <p:spPr>
          <a:xfrm>
            <a:off x="9566957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이등변 삼각형 41"/>
          <p:cNvSpPr/>
          <p:nvPr userDrawn="1"/>
        </p:nvSpPr>
        <p:spPr>
          <a:xfrm>
            <a:off x="10596541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이등변 삼각형 42"/>
          <p:cNvSpPr/>
          <p:nvPr userDrawn="1"/>
        </p:nvSpPr>
        <p:spPr>
          <a:xfrm>
            <a:off x="11626122" y="2721915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이등변 삼각형 43"/>
          <p:cNvSpPr/>
          <p:nvPr userDrawn="1"/>
        </p:nvSpPr>
        <p:spPr>
          <a:xfrm>
            <a:off x="300701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이등변 삼각형 44"/>
          <p:cNvSpPr/>
          <p:nvPr userDrawn="1"/>
        </p:nvSpPr>
        <p:spPr>
          <a:xfrm>
            <a:off x="1330285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이등변 삼각형 45"/>
          <p:cNvSpPr/>
          <p:nvPr userDrawn="1"/>
        </p:nvSpPr>
        <p:spPr>
          <a:xfrm>
            <a:off x="2359869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이등변 삼각형 46"/>
          <p:cNvSpPr/>
          <p:nvPr userDrawn="1"/>
        </p:nvSpPr>
        <p:spPr>
          <a:xfrm>
            <a:off x="3389453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이등변 삼각형 47"/>
          <p:cNvSpPr/>
          <p:nvPr userDrawn="1"/>
        </p:nvSpPr>
        <p:spPr>
          <a:xfrm>
            <a:off x="4419037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이등변 삼각형 48"/>
          <p:cNvSpPr/>
          <p:nvPr userDrawn="1"/>
        </p:nvSpPr>
        <p:spPr>
          <a:xfrm>
            <a:off x="5448621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이등변 삼각형 49"/>
          <p:cNvSpPr/>
          <p:nvPr userDrawn="1"/>
        </p:nvSpPr>
        <p:spPr>
          <a:xfrm>
            <a:off x="6478205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이등변 삼각형 50"/>
          <p:cNvSpPr/>
          <p:nvPr userDrawn="1"/>
        </p:nvSpPr>
        <p:spPr>
          <a:xfrm>
            <a:off x="7507789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이등변 삼각형 51"/>
          <p:cNvSpPr/>
          <p:nvPr userDrawn="1"/>
        </p:nvSpPr>
        <p:spPr>
          <a:xfrm>
            <a:off x="8537373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이등변 삼각형 52"/>
          <p:cNvSpPr/>
          <p:nvPr userDrawn="1"/>
        </p:nvSpPr>
        <p:spPr>
          <a:xfrm>
            <a:off x="9566957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이등변 삼각형 53"/>
          <p:cNvSpPr/>
          <p:nvPr userDrawn="1"/>
        </p:nvSpPr>
        <p:spPr>
          <a:xfrm>
            <a:off x="10596541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이등변 삼각형 54"/>
          <p:cNvSpPr/>
          <p:nvPr userDrawn="1"/>
        </p:nvSpPr>
        <p:spPr>
          <a:xfrm>
            <a:off x="11626122" y="3907483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이등변 삼각형 55"/>
          <p:cNvSpPr/>
          <p:nvPr userDrawn="1"/>
        </p:nvSpPr>
        <p:spPr>
          <a:xfrm>
            <a:off x="300701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이등변 삼각형 56"/>
          <p:cNvSpPr/>
          <p:nvPr userDrawn="1"/>
        </p:nvSpPr>
        <p:spPr>
          <a:xfrm>
            <a:off x="1330285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이등변 삼각형 57"/>
          <p:cNvSpPr/>
          <p:nvPr userDrawn="1"/>
        </p:nvSpPr>
        <p:spPr>
          <a:xfrm>
            <a:off x="2359869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이등변 삼각형 58"/>
          <p:cNvSpPr/>
          <p:nvPr userDrawn="1"/>
        </p:nvSpPr>
        <p:spPr>
          <a:xfrm>
            <a:off x="3389453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이등변 삼각형 59"/>
          <p:cNvSpPr/>
          <p:nvPr userDrawn="1"/>
        </p:nvSpPr>
        <p:spPr>
          <a:xfrm>
            <a:off x="4419037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이등변 삼각형 60"/>
          <p:cNvSpPr/>
          <p:nvPr userDrawn="1"/>
        </p:nvSpPr>
        <p:spPr>
          <a:xfrm>
            <a:off x="5448621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이등변 삼각형 61"/>
          <p:cNvSpPr/>
          <p:nvPr userDrawn="1"/>
        </p:nvSpPr>
        <p:spPr>
          <a:xfrm>
            <a:off x="6478205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이등변 삼각형 62"/>
          <p:cNvSpPr/>
          <p:nvPr userDrawn="1"/>
        </p:nvSpPr>
        <p:spPr>
          <a:xfrm>
            <a:off x="7507789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이등변 삼각형 63"/>
          <p:cNvSpPr/>
          <p:nvPr userDrawn="1"/>
        </p:nvSpPr>
        <p:spPr>
          <a:xfrm>
            <a:off x="8537373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이등변 삼각형 64"/>
          <p:cNvSpPr/>
          <p:nvPr userDrawn="1"/>
        </p:nvSpPr>
        <p:spPr>
          <a:xfrm>
            <a:off x="9566957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이등변 삼각형 65"/>
          <p:cNvSpPr/>
          <p:nvPr userDrawn="1"/>
        </p:nvSpPr>
        <p:spPr>
          <a:xfrm>
            <a:off x="10596541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이등변 삼각형 66"/>
          <p:cNvSpPr/>
          <p:nvPr userDrawn="1"/>
        </p:nvSpPr>
        <p:spPr>
          <a:xfrm>
            <a:off x="11626122" y="509305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이등변 삼각형 67"/>
          <p:cNvSpPr/>
          <p:nvPr userDrawn="1"/>
        </p:nvSpPr>
        <p:spPr>
          <a:xfrm>
            <a:off x="300701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이등변 삼각형 68"/>
          <p:cNvSpPr/>
          <p:nvPr userDrawn="1"/>
        </p:nvSpPr>
        <p:spPr>
          <a:xfrm>
            <a:off x="1330285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이등변 삼각형 69"/>
          <p:cNvSpPr/>
          <p:nvPr userDrawn="1"/>
        </p:nvSpPr>
        <p:spPr>
          <a:xfrm>
            <a:off x="2359869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이등변 삼각형 70"/>
          <p:cNvSpPr/>
          <p:nvPr userDrawn="1"/>
        </p:nvSpPr>
        <p:spPr>
          <a:xfrm>
            <a:off x="3389453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이등변 삼각형 71"/>
          <p:cNvSpPr/>
          <p:nvPr userDrawn="1"/>
        </p:nvSpPr>
        <p:spPr>
          <a:xfrm>
            <a:off x="4419037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이등변 삼각형 72"/>
          <p:cNvSpPr/>
          <p:nvPr userDrawn="1"/>
        </p:nvSpPr>
        <p:spPr>
          <a:xfrm>
            <a:off x="5448621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이등변 삼각형 73"/>
          <p:cNvSpPr/>
          <p:nvPr userDrawn="1"/>
        </p:nvSpPr>
        <p:spPr>
          <a:xfrm>
            <a:off x="6478205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이등변 삼각형 74"/>
          <p:cNvSpPr/>
          <p:nvPr userDrawn="1"/>
        </p:nvSpPr>
        <p:spPr>
          <a:xfrm>
            <a:off x="7507789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이등변 삼각형 75"/>
          <p:cNvSpPr/>
          <p:nvPr userDrawn="1"/>
        </p:nvSpPr>
        <p:spPr>
          <a:xfrm>
            <a:off x="8537373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이등변 삼각형 76"/>
          <p:cNvSpPr/>
          <p:nvPr userDrawn="1"/>
        </p:nvSpPr>
        <p:spPr>
          <a:xfrm>
            <a:off x="9566957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이등변 삼각형 77"/>
          <p:cNvSpPr/>
          <p:nvPr userDrawn="1"/>
        </p:nvSpPr>
        <p:spPr>
          <a:xfrm>
            <a:off x="10596541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이등변 삼각형 78"/>
          <p:cNvSpPr/>
          <p:nvPr userDrawn="1"/>
        </p:nvSpPr>
        <p:spPr>
          <a:xfrm>
            <a:off x="11626122" y="6278621"/>
            <a:ext cx="265177" cy="228601"/>
          </a:xfrm>
          <a:prstGeom prst="triangle">
            <a:avLst/>
          </a:prstGeom>
          <a:solidFill>
            <a:srgbClr val="58B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164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18" Type="http://schemas.microsoft.com/office/2007/relationships/hdphoto" Target="../media/hdphoto7.wdp"/><Relationship Id="rId3" Type="http://schemas.openxmlformats.org/officeDocument/2006/relationships/image" Target="../media/image10.png"/><Relationship Id="rId21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microsoft.com/office/2007/relationships/hdphoto" Target="../media/hdphoto4.wdp"/><Relationship Id="rId17" Type="http://schemas.openxmlformats.org/officeDocument/2006/relationships/image" Target="../media/image18.png"/><Relationship Id="rId25" Type="http://schemas.openxmlformats.org/officeDocument/2006/relationships/image" Target="../media/image1.png"/><Relationship Id="rId2" Type="http://schemas.openxmlformats.org/officeDocument/2006/relationships/image" Target="../media/image9.jpe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15.png"/><Relationship Id="rId24" Type="http://schemas.openxmlformats.org/officeDocument/2006/relationships/image" Target="../media/image22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openxmlformats.org/officeDocument/2006/relationships/image" Target="../media/image14.png"/><Relationship Id="rId19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1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2" y="-8617"/>
            <a:ext cx="12192000" cy="685800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0708" y="880279"/>
            <a:ext cx="4059160" cy="37841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955461" y="3188527"/>
            <a:ext cx="2274982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Bebas Kai" panose="04050603020B02020204" pitchFamily="82" charset="0"/>
                <a:ea typeface="210 맨발의청춘 R" panose="02020603020101020101" pitchFamily="18" charset="-127"/>
              </a:rPr>
              <a:t>TEAM4</a:t>
            </a:r>
            <a:endParaRPr kumimoji="0" lang="ko-KR" altLang="en-US" sz="8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Bebas Kai" panose="04050603020B02020204" pitchFamily="82" charset="0"/>
              <a:ea typeface="210 맨발의청춘 R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73710" y="2218333"/>
            <a:ext cx="2284600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-150" dirty="0" smtClean="0">
                <a:solidFill>
                  <a:prstClr val="white"/>
                </a:solidFill>
                <a:latin typeface="Bebas Kai" panose="04050603020B02020204" pitchFamily="82" charset="0"/>
                <a:ea typeface="210 맨발의청춘 R" panose="02020603020101020101" pitchFamily="18" charset="-127"/>
              </a:rPr>
              <a:t>POLLING</a:t>
            </a:r>
            <a:endParaRPr kumimoji="0" lang="ko-KR" altLang="en-US" sz="6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Bebas Kai" panose="04050603020B02020204" pitchFamily="82" charset="0"/>
              <a:ea typeface="210 맨발의청춘 R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576" y="56951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SSAFY 6</a:t>
            </a:r>
            <a:r>
              <a:rPr kumimoji="0" lang="ko-KR" altLang="en-US" sz="16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블록체인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특화프로젝트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6" name="직각 삼각형 45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각 삼각형 46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rgbClr val="F6CFF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512" y="6510830"/>
            <a:ext cx="1218374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50" dirty="0" smtClean="0">
                <a:solidFill>
                  <a:prstClr val="white"/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이현우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김혜란 </a:t>
            </a: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배지환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서승원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정구아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정주헌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4528" y="4568021"/>
            <a:ext cx="373684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</a:rPr>
              <a:t>당신의 선택이 의미를 가지는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07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평행 사변형 2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9708" y="40213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기술 소개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52592" y="761454"/>
            <a:ext cx="178125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POLLING 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프로세스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47" name="TextBox 46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grpSp>
        <p:nvGrpSpPr>
          <p:cNvPr id="1062" name="그룹 1061"/>
          <p:cNvGrpSpPr/>
          <p:nvPr/>
        </p:nvGrpSpPr>
        <p:grpSpPr>
          <a:xfrm>
            <a:off x="271729" y="6167407"/>
            <a:ext cx="1058776" cy="583864"/>
            <a:chOff x="10567184" y="5771371"/>
            <a:chExt cx="1058776" cy="583864"/>
          </a:xfrm>
        </p:grpSpPr>
        <p:pic>
          <p:nvPicPr>
            <p:cNvPr id="1034" name="Picture 10" descr="Ganache Explained - What is Ganache Blockchain? » Moralis - The Ultimate  Web3 Development Platform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15" b="69960" l="17523" r="91355">
                          <a14:foregroundMark x1="53505" y1="34879" x2="53505" y2="34879"/>
                          <a14:foregroundMark x1="61916" y1="32258" x2="61916" y2="322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9" t="1820" r="8526" b="29939"/>
            <a:stretch/>
          </p:blipFill>
          <p:spPr bwMode="auto">
            <a:xfrm>
              <a:off x="11081362" y="5771371"/>
              <a:ext cx="544598" cy="583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Truffle Suite - Truffle Suite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7184" y="5817403"/>
              <a:ext cx="514178" cy="511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63" name="그림 10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73" y="1227019"/>
            <a:ext cx="10464800" cy="4891493"/>
          </a:xfrm>
          <a:prstGeom prst="rect">
            <a:avLst/>
          </a:prstGeom>
        </p:spPr>
      </p:pic>
      <p:sp>
        <p:nvSpPr>
          <p:cNvPr id="255" name="TextBox 254"/>
          <p:cNvSpPr txBox="1"/>
          <p:nvPr/>
        </p:nvSpPr>
        <p:spPr>
          <a:xfrm>
            <a:off x="1144682" y="6459339"/>
            <a:ext cx="1278081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150" dirty="0" err="1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가나슈와</a:t>
            </a:r>
            <a:r>
              <a:rPr lang="ko-KR" altLang="en-US" sz="1100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ko-KR" altLang="en-US" sz="1100" spc="-150" dirty="0" err="1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트러플</a:t>
            </a:r>
            <a:endParaRPr kumimoji="0" lang="ko-KR" altLang="en-US" sz="11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6787594" y="6464380"/>
            <a:ext cx="512968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※ POLLING</a:t>
            </a:r>
            <a:r>
              <a:rPr lang="ko-KR" altLang="en-US" sz="1100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은  </a:t>
            </a:r>
            <a:r>
              <a:rPr lang="ko-KR" altLang="en-US" sz="1100" spc="-150" dirty="0" err="1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이더리움</a:t>
            </a:r>
            <a:r>
              <a:rPr lang="ko-KR" altLang="en-US" sz="1100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기반의 독자적인 네트워크를 구축하고 있습니다</a:t>
            </a:r>
            <a:r>
              <a:rPr lang="en-US" altLang="ko-KR" sz="1100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. </a:t>
            </a:r>
            <a:endParaRPr kumimoji="0" lang="ko-KR" altLang="en-US" sz="11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53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8516" y="402132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기능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43534" y="76145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메인 페이지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17" name="TextBox 16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491311" y="1203436"/>
            <a:ext cx="10883409" cy="5153067"/>
            <a:chOff x="552271" y="796400"/>
            <a:chExt cx="10883409" cy="515306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37091" t="13427" r="36460" b="17115"/>
            <a:stretch/>
          </p:blipFill>
          <p:spPr>
            <a:xfrm>
              <a:off x="5428555" y="2627344"/>
              <a:ext cx="2411822" cy="2952792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6024" y="2627343"/>
              <a:ext cx="3449656" cy="2952792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8555" y="1182697"/>
              <a:ext cx="2399412" cy="1272986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2048442" y="5580135"/>
              <a:ext cx="18389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메인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14993" y="5580135"/>
              <a:ext cx="18389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로그인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04185" y="5580135"/>
              <a:ext cx="18389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회원가입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07901" y="1109372"/>
              <a:ext cx="18389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인증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271" y="2584766"/>
              <a:ext cx="4730637" cy="301729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/>
            <a:srcRect l="9255" t="16371"/>
            <a:stretch/>
          </p:blipFill>
          <p:spPr>
            <a:xfrm>
              <a:off x="8129148" y="796400"/>
              <a:ext cx="3163408" cy="165928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035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8517" y="4021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기능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56550" y="76145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경연대회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23" name="TextBox 22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9" y="2408031"/>
            <a:ext cx="5711369" cy="26616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807" y="1130786"/>
            <a:ext cx="4787976" cy="22445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3806"/>
          <a:stretch/>
        </p:blipFill>
        <p:spPr>
          <a:xfrm>
            <a:off x="6578807" y="3949998"/>
            <a:ext cx="4787976" cy="223946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10420" y="5069728"/>
            <a:ext cx="183894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대회</a:t>
            </a: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리스트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53322" y="3302253"/>
            <a:ext cx="183894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상세 페이지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53322" y="6189458"/>
            <a:ext cx="183894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참가자 정렬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95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8517" y="4021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기능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47356" y="7614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후보자와 투표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63" y="4594510"/>
            <a:ext cx="3455870" cy="128006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23" name="TextBox 22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750208" y="4093405"/>
            <a:ext cx="503066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후보자</a:t>
            </a:r>
            <a:r>
              <a:rPr lang="en-US" altLang="ko-KR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상세 페이지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93421" y="4089952"/>
            <a:ext cx="183894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투표 페이지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52288" y="5884981"/>
            <a:ext cx="316472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투표 내역 페이지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21429" y="5884981"/>
            <a:ext cx="31188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응원의 한마디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08" y="1754501"/>
            <a:ext cx="4977054" cy="23250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00" y="1710874"/>
            <a:ext cx="1678788" cy="23809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500" y="1399010"/>
            <a:ext cx="1678788" cy="2325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8368" y="3396720"/>
            <a:ext cx="2382220" cy="24778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515" y="1996764"/>
            <a:ext cx="1707769" cy="11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2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8517" y="4021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기능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39717" y="76145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토큰 사용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23" name="TextBox 22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96" y="1475783"/>
            <a:ext cx="4949638" cy="27299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908" y="1721080"/>
            <a:ext cx="1969219" cy="1251310"/>
          </a:xfrm>
          <a:prstGeom prst="rect">
            <a:avLst/>
          </a:prstGeom>
        </p:spPr>
      </p:pic>
      <p:pic>
        <p:nvPicPr>
          <p:cNvPr id="2050" name="Picture 2" descr="ppt에 유용한 화살표, 동그라미, 별표 ~ 올려요~[png파일]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t="20800" r="17572" b="28160"/>
          <a:stretch/>
        </p:blipFill>
        <p:spPr bwMode="auto">
          <a:xfrm rot="3408676">
            <a:off x="2278940" y="3262310"/>
            <a:ext cx="1084967" cy="152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0298" y="1721080"/>
            <a:ext cx="2185576" cy="1251310"/>
          </a:xfrm>
          <a:prstGeom prst="rect">
            <a:avLst/>
          </a:prstGeom>
        </p:spPr>
      </p:pic>
      <p:pic>
        <p:nvPicPr>
          <p:cNvPr id="33" name="Picture 2" descr="ppt에 유용한 화살표, 동그라미, 별표 ~ 올려요~[png파일]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t="20800" r="17572" b="28160"/>
          <a:stretch/>
        </p:blipFill>
        <p:spPr bwMode="auto">
          <a:xfrm rot="2593113">
            <a:off x="5544190" y="1114471"/>
            <a:ext cx="625713" cy="8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476492" y="3069431"/>
            <a:ext cx="5420108" cy="3118744"/>
            <a:chOff x="5507706" y="3357828"/>
            <a:chExt cx="5887566" cy="33877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7706" y="3357828"/>
              <a:ext cx="5887566" cy="338772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7588" y="6059930"/>
              <a:ext cx="2549772" cy="638536"/>
            </a:xfrm>
            <a:prstGeom prst="rect">
              <a:avLst/>
            </a:prstGeom>
          </p:spPr>
        </p:pic>
      </p:grpSp>
      <p:pic>
        <p:nvPicPr>
          <p:cNvPr id="34" name="Picture 2" descr="ppt에 유용한 화살표, 동그라미, 별표 ~ 올려요~[png파일]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t="20800" r="17572" b="28160"/>
          <a:stretch/>
        </p:blipFill>
        <p:spPr bwMode="auto">
          <a:xfrm rot="2593113">
            <a:off x="6795601" y="5016004"/>
            <a:ext cx="1191016" cy="166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ppt에 유용한 화살표, 동그라미, 별표 ~ 올려요~[png파일] : 네이버 블로그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t="20800" r="17572" b="28160"/>
          <a:stretch/>
        </p:blipFill>
        <p:spPr bwMode="auto">
          <a:xfrm rot="2593113">
            <a:off x="10310432" y="2669923"/>
            <a:ext cx="694708" cy="97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pt에 유용한 화살표, 동그라미, 별표 ~ 올려요~[png파일] : 네이버 블로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79939">
            <a:off x="2136136" y="4381031"/>
            <a:ext cx="1738747" cy="173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3187" y="4540703"/>
            <a:ext cx="503066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미공개 사진 </a:t>
            </a:r>
            <a:r>
              <a:rPr lang="en-US" altLang="ko-KR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LOCK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68434" y="5615649"/>
            <a:ext cx="503066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미공개 사진 </a:t>
            </a:r>
            <a:r>
              <a:rPr lang="en-US" altLang="ko-KR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UN</a:t>
            </a:r>
            <a:r>
              <a:rPr lang="en-US" altLang="ko-KR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LOCK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10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8517" y="4021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기능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69983" y="761454"/>
            <a:ext cx="114646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err="1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마이페이지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18" name="TextBox 17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4686913" y="6021430"/>
            <a:ext cx="258154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정보 </a:t>
            </a:r>
            <a:r>
              <a:rPr lang="en-US" altLang="ko-KR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/ </a:t>
            </a: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투표 내역</a:t>
            </a:r>
            <a:r>
              <a:rPr lang="en-US" altLang="ko-KR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/ </a:t>
            </a: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문의 관리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4945" t="10548" r="2944" b="1036"/>
          <a:stretch/>
        </p:blipFill>
        <p:spPr>
          <a:xfrm>
            <a:off x="4080787" y="1104458"/>
            <a:ext cx="4184885" cy="2237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91" y="3626256"/>
            <a:ext cx="5170056" cy="223735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230" y="3626256"/>
            <a:ext cx="5191217" cy="22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8517" y="4021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기능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62344" y="76145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관리자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28" y="2702402"/>
            <a:ext cx="4010431" cy="190273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06" y="1283249"/>
            <a:ext cx="2561590" cy="15488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138" y="2932226"/>
            <a:ext cx="2549158" cy="14191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138" y="4451537"/>
            <a:ext cx="2581546" cy="132870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084811" y="1281701"/>
            <a:ext cx="3402205" cy="4397868"/>
            <a:chOff x="7763635" y="1082203"/>
            <a:chExt cx="3994107" cy="5162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3635" y="1082203"/>
              <a:ext cx="3994107" cy="271926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3635" y="3585469"/>
              <a:ext cx="3977685" cy="265972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18" name="TextBox 17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8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57128" y="4649480"/>
            <a:ext cx="401043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관리자 메인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8139" y="5786182"/>
            <a:ext cx="258154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기업</a:t>
            </a:r>
            <a:r>
              <a:rPr lang="en-US" altLang="ko-KR" spc="-150" dirty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en-US" altLang="ko-KR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/ </a:t>
            </a:r>
            <a:r>
              <a:rPr lang="ko-KR" altLang="en-US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회원 </a:t>
            </a:r>
            <a:r>
              <a:rPr lang="en-US" altLang="ko-KR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/ </a:t>
            </a:r>
            <a:r>
              <a:rPr lang="ko-KR" altLang="en-US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문의 관리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70435" y="934895"/>
            <a:ext cx="258154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회원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87828" y="917847"/>
            <a:ext cx="3796172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투표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4810" y="5780240"/>
            <a:ext cx="338821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noProof="0" dirty="0" smtClean="0">
                <a:solidFill>
                  <a:srgbClr val="E7E6E6">
                    <a:lumMod val="25000"/>
                  </a:srgb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투표 관리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26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8517" y="4021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기능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43533" y="76145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명예의 전당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81" y="1668272"/>
            <a:ext cx="8320308" cy="4490720"/>
          </a:xfrm>
          <a:prstGeom prst="rect">
            <a:avLst/>
          </a:prstGeom>
          <a:ln w="38100">
            <a:noFill/>
          </a:ln>
        </p:spPr>
      </p:pic>
      <p:grpSp>
        <p:nvGrpSpPr>
          <p:cNvPr id="18" name="그룹 17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19" name="TextBox 18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3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707" y="40213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기술 스택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1865" y="761454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Service Structure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17" name="TextBox 16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73" y="1382324"/>
            <a:ext cx="9049784" cy="5104763"/>
          </a:xfrm>
          <a:prstGeom prst="rect">
            <a:avLst/>
          </a:prstGeom>
          <a:solidFill>
            <a:schemeClr val="bg1"/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813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707" y="40213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기술 스택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0622" y="760014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err="1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백엔드</a:t>
            </a: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성능 최적화 </a:t>
            </a:r>
            <a:r>
              <a:rPr lang="en-US" altLang="ko-KR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/ </a:t>
            </a: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편의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12406" y="2718424"/>
            <a:ext cx="11061388" cy="2165507"/>
            <a:chOff x="181351" y="1943100"/>
            <a:chExt cx="11061388" cy="216550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63432"/>
            <a:stretch/>
          </p:blipFill>
          <p:spPr>
            <a:xfrm>
              <a:off x="1203706" y="2565765"/>
              <a:ext cx="3969341" cy="55992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64635" t="87796" r="9017" b="2220"/>
            <a:stretch/>
          </p:blipFill>
          <p:spPr>
            <a:xfrm>
              <a:off x="1203707" y="1943100"/>
              <a:ext cx="3969338" cy="5574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l="64820"/>
            <a:stretch/>
          </p:blipFill>
          <p:spPr>
            <a:xfrm>
              <a:off x="1203707" y="3187290"/>
              <a:ext cx="3969336" cy="43499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81351" y="3732546"/>
              <a:ext cx="6069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50000</a:t>
              </a:r>
              <a:r>
                <a:rPr lang="ko-KR" altLang="en-US" spc="-15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건 </a:t>
              </a:r>
              <a:r>
                <a:rPr lang="en-US" altLang="ko-KR" spc="-15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delete 50</a:t>
              </a:r>
              <a:r>
                <a:rPr lang="ko-KR" altLang="en-US" spc="-15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분</a:t>
              </a:r>
              <a:r>
                <a:rPr lang="en-US" altLang="ko-KR" spc="-150" dirty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 </a:t>
              </a:r>
              <a:r>
                <a:rPr lang="en-US" altLang="ko-KR" spc="-15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-&gt; 0.5</a:t>
              </a:r>
              <a:r>
                <a:rPr lang="ko-KR" altLang="en-US" spc="-15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초 쿼리 최적화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3774" y="1945054"/>
              <a:ext cx="4713265" cy="167703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173043" y="3739275"/>
              <a:ext cx="6069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pc="-15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KST </a:t>
              </a:r>
              <a:r>
                <a:rPr lang="ko-KR" altLang="en-US" spc="-15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기준 시간 투표 자동 종료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20" name="TextBox 19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41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" y="-1"/>
            <a:ext cx="12192000" cy="685800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4232787"/>
            <a:ext cx="1917290" cy="2625213"/>
          </a:xfrm>
          <a:prstGeom prst="rtTriangle">
            <a:avLst/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각 삼각형 13"/>
          <p:cNvSpPr/>
          <p:nvPr/>
        </p:nvSpPr>
        <p:spPr>
          <a:xfrm flipH="1" flipV="1">
            <a:off x="10274710" y="-1"/>
            <a:ext cx="1917290" cy="2625213"/>
          </a:xfrm>
          <a:prstGeom prst="rtTriangle">
            <a:avLst/>
          </a:prstGeom>
          <a:solidFill>
            <a:srgbClr val="F6CFFD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2280" y="1312605"/>
            <a:ext cx="16674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INDEX</a:t>
            </a:r>
            <a:endParaRPr kumimoji="0" lang="ko-KR" altLang="en-US" sz="28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174914" y="1828799"/>
            <a:ext cx="1842172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174914" y="1241165"/>
            <a:ext cx="538445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6381" y="766318"/>
            <a:ext cx="439237" cy="512443"/>
          </a:xfrm>
          <a:prstGeom prst="rect">
            <a:avLst/>
          </a:prstGeom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5592499" y="2282277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팀 소개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56808" y="3046454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기획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56807" y="3810631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69069" y="457480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기술 스택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42377" y="5338985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z="7600" spc="-15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2">
                      <a:lumMod val="50000"/>
                      <a:alpha val="40000"/>
                    </a:schemeClr>
                  </a:outerShdw>
                </a:effectLst>
                <a:latin typeface="210 맨발의청춘 R" panose="02020603020101020101" pitchFamily="18" charset="-127"/>
                <a:ea typeface="210 맨발의청춘 R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rPr>
              <a:t>QnA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754509" y="2338663"/>
            <a:ext cx="2682982" cy="198165"/>
            <a:chOff x="4773740" y="2324375"/>
            <a:chExt cx="2682982" cy="198165"/>
          </a:xfrm>
        </p:grpSpPr>
        <p:sp>
          <p:nvSpPr>
            <p:cNvPr id="25" name="이등변 삼각형 24"/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754509" y="3113799"/>
            <a:ext cx="2682982" cy="198165"/>
            <a:chOff x="4773740" y="2324375"/>
            <a:chExt cx="2682982" cy="198165"/>
          </a:xfrm>
        </p:grpSpPr>
        <p:sp>
          <p:nvSpPr>
            <p:cNvPr id="29" name="이등변 삼각형 28"/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이등변 삼각형 29"/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754509" y="3887126"/>
            <a:ext cx="2682982" cy="198165"/>
            <a:chOff x="4773740" y="2324375"/>
            <a:chExt cx="2682982" cy="198165"/>
          </a:xfrm>
        </p:grpSpPr>
        <p:sp>
          <p:nvSpPr>
            <p:cNvPr id="36" name="이등변 삼각형 35"/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754509" y="4657193"/>
            <a:ext cx="2682982" cy="198165"/>
            <a:chOff x="4773740" y="2324375"/>
            <a:chExt cx="2682982" cy="198165"/>
          </a:xfrm>
        </p:grpSpPr>
        <p:sp>
          <p:nvSpPr>
            <p:cNvPr id="40" name="이등변 삼각형 39"/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이등변 삼각형 40"/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4754509" y="5401642"/>
            <a:ext cx="2682982" cy="198165"/>
            <a:chOff x="4773740" y="2324375"/>
            <a:chExt cx="2682982" cy="198165"/>
          </a:xfrm>
        </p:grpSpPr>
        <p:sp>
          <p:nvSpPr>
            <p:cNvPr id="43" name="이등변 삼각형 42"/>
            <p:cNvSpPr/>
            <p:nvPr/>
          </p:nvSpPr>
          <p:spPr>
            <a:xfrm rot="5400000">
              <a:off x="476007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이등변 삼각형 43"/>
            <p:cNvSpPr/>
            <p:nvPr/>
          </p:nvSpPr>
          <p:spPr>
            <a:xfrm rot="16200000" flipH="1">
              <a:off x="7272223" y="2338042"/>
              <a:ext cx="198165" cy="170832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6478641" y="1241165"/>
            <a:ext cx="538445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schemeClr val="bg2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8576" y="56951"/>
            <a:ext cx="192873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SSAFY 6</a:t>
            </a:r>
            <a:r>
              <a:rPr kumimoji="0" lang="ko-KR" altLang="en-US" sz="16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블록체인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kumimoji="0" lang="ko-KR" altLang="en-US" sz="16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특화프로젝트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47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00000">
              <a:srgbClr val="69FFDF">
                <a:alpha val="98824"/>
              </a:srgbClr>
            </a:gs>
            <a:gs pos="0">
              <a:srgbClr val="FF85B9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840488" y="441784"/>
            <a:ext cx="2284600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spc="-150" dirty="0" smtClean="0">
                <a:solidFill>
                  <a:prstClr val="white"/>
                </a:solidFill>
                <a:latin typeface="Bebas Kai" panose="04050603020B02020204" pitchFamily="82" charset="0"/>
                <a:ea typeface="210 맨발의청춘 R" panose="02020603020101020101" pitchFamily="18" charset="-127"/>
              </a:rPr>
              <a:t>POLLING</a:t>
            </a:r>
            <a:endParaRPr kumimoji="0" lang="ko-KR" altLang="en-US" sz="6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Bebas Kai" panose="04050603020B02020204" pitchFamily="82" charset="0"/>
              <a:ea typeface="210 맨발의청춘 R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512" y="6510830"/>
            <a:ext cx="1218374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50" dirty="0" smtClean="0">
                <a:solidFill>
                  <a:prstClr val="white"/>
                </a:solidFill>
                <a:latin typeface="THE명품고딕EB" panose="02020603020101020101" pitchFamily="18" charset="-127"/>
                <a:ea typeface="THE명품고딕EB" panose="02020603020101020101" pitchFamily="18" charset="-127"/>
              </a:rPr>
              <a:t>이현우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김혜란 </a:t>
            </a: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배지환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서승원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정구아</a:t>
            </a:r>
            <a:r>
              <a:rPr lang="ko-KR" altLang="en-US" sz="1600" spc="-15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ko-KR" altLang="en-US" sz="1600" spc="-150" dirty="0" err="1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정주헌</a:t>
            </a:r>
            <a:endParaRPr kumimoji="0" lang="ko-KR" altLang="en-US" sz="1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4143" y="2594042"/>
            <a:ext cx="2917290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B" panose="02020603020101020101" pitchFamily="18" charset="-127"/>
                <a:ea typeface="THE명품고딕B" panose="02020603020101020101" pitchFamily="18" charset="-127"/>
              </a:rPr>
              <a:t>시연</a:t>
            </a:r>
            <a:endParaRPr kumimoji="0" lang="ko-KR" altLang="en-US" sz="115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E명품고딕B" panose="02020603020101020101" pitchFamily="18" charset="-127"/>
              <a:ea typeface="THE명품고딕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89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평행 사변형 21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9776" y="40213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4</a:t>
            </a:r>
            <a:r>
              <a:rPr lang="ko-KR" altLang="en-US" spc="-150" noProof="0" dirty="0" smtClean="0">
                <a:solidFill>
                  <a:prstClr val="white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팀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0260" y="76145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6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명의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… </a:t>
            </a: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취준생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…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20" name="TextBox 19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225650" y="1996440"/>
            <a:ext cx="10039621" cy="3784336"/>
            <a:chOff x="1324711" y="2514824"/>
            <a:chExt cx="8704809" cy="328119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4711" y="4151216"/>
              <a:ext cx="2882974" cy="16448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9015" y="4151216"/>
              <a:ext cx="2898831" cy="16448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4711" y="2514824"/>
              <a:ext cx="2882974" cy="163639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015" y="2514824"/>
              <a:ext cx="2900505" cy="1636392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07685" y="2514825"/>
              <a:ext cx="2921330" cy="164634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07685" y="4161634"/>
              <a:ext cx="2921330" cy="1634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060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4" descr="Quick Take: Produce 101 Season 2 Finale — The Kraz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1"/>
          <a:stretch/>
        </p:blipFill>
        <p:spPr bwMode="auto">
          <a:xfrm>
            <a:off x="981949" y="1732802"/>
            <a:ext cx="10255012" cy="44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980369" y="1732802"/>
            <a:ext cx="10255013" cy="4476663"/>
          </a:xfrm>
          <a:prstGeom prst="rect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6" descr="백아연 (r439 판) - 나무위키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044" y="4112144"/>
            <a:ext cx="886369" cy="61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34" b="92787" l="0" r="100000"/>
                    </a14:imgEffect>
                    <a14:imgEffect>
                      <a14:brightnessContrast bright="11000" contrast="-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1898" y="4752974"/>
            <a:ext cx="1193753" cy="796095"/>
          </a:xfrm>
          <a:prstGeom prst="rect">
            <a:avLst/>
          </a:prstGeom>
        </p:spPr>
      </p:pic>
      <p:pic>
        <p:nvPicPr>
          <p:cNvPr id="35" name="Picture 2" descr="프로듀스 101/10회 - 나무위키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741" y="5120160"/>
            <a:ext cx="966496" cy="9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아이돌학교 - 나무위키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3000"/>
                    </a14:imgEffect>
                    <a14:imgEffect>
                      <a14:brightnessContrast bright="-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989" y="3400678"/>
            <a:ext cx="2970852" cy="9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방과후 설렘 - 나무위키"/>
          <p:cNvPicPr>
            <a:picLocks noChangeAspect="1" noChangeArrowheads="1"/>
          </p:cNvPicPr>
          <p:nvPr/>
        </p:nvPicPr>
        <p:blipFill>
          <a:blip r:embed="rId10" cstate="hqprint">
            <a:duotone>
              <a:prstClr val="black"/>
              <a:srgbClr val="E9D9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990" y="2124314"/>
            <a:ext cx="1391069" cy="38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싱어게인 - 무명가수전 - 나무위키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316" y="2238936"/>
            <a:ext cx="2091851" cy="6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내일은 미스트롯2 - 나무위키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40" y="2217430"/>
            <a:ext cx="1333965" cy="55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The Voice of Korea - Wikipedia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625" y="3147257"/>
            <a:ext cx="1472481" cy="5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SHOW ME THE MONEY 10 - 나무위키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90" y="4915738"/>
            <a:ext cx="1817856" cy="92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컴백전쟁: 퀸덤 - 나무위키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708" y="3989119"/>
            <a:ext cx="1054169" cy="10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스트릿 우먼 파이터 - 나무위키"/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548" y="2497054"/>
            <a:ext cx="2999069" cy="107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대한민국 치킨대전 | 넷플릭스"/>
          <p:cNvPicPr>
            <a:picLocks noChangeAspect="1" noChangeArrowheads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79" y="5301867"/>
            <a:ext cx="1617781" cy="66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56" y="5004048"/>
            <a:ext cx="1288229" cy="1250622"/>
          </a:xfrm>
          <a:prstGeom prst="rect">
            <a:avLst/>
          </a:prstGeom>
        </p:spPr>
      </p:pic>
      <p:sp>
        <p:nvSpPr>
          <p:cNvPr id="61" name="평행 사변형 60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58517" y="402132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기획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48905" y="761454"/>
            <a:ext cx="58862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발단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41" name="TextBox 40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552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평행 사변형 60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58517" y="402132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기획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58524" y="76145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발단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25" name="이등변 삼각형 24"/>
          <p:cNvSpPr/>
          <p:nvPr/>
        </p:nvSpPr>
        <p:spPr>
          <a:xfrm>
            <a:off x="1718444" y="4313891"/>
            <a:ext cx="1470348" cy="565002"/>
          </a:xfrm>
          <a:prstGeom prst="triangle">
            <a:avLst>
              <a:gd name="adj" fmla="val 49309"/>
            </a:avLst>
          </a:prstGeom>
          <a:solidFill>
            <a:srgbClr val="E1CAF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/>
          <p:cNvSpPr/>
          <p:nvPr/>
        </p:nvSpPr>
        <p:spPr>
          <a:xfrm>
            <a:off x="2601121" y="2508025"/>
            <a:ext cx="1857769" cy="2370867"/>
          </a:xfrm>
          <a:prstGeom prst="triangle">
            <a:avLst/>
          </a:prstGeom>
          <a:solidFill>
            <a:srgbClr val="FF75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/>
          <p:cNvSpPr/>
          <p:nvPr/>
        </p:nvSpPr>
        <p:spPr>
          <a:xfrm>
            <a:off x="4067401" y="3041701"/>
            <a:ext cx="1174181" cy="1868124"/>
          </a:xfrm>
          <a:prstGeom prst="triangle">
            <a:avLst/>
          </a:prstGeom>
          <a:solidFill>
            <a:srgbClr val="DAF16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460764" y="4878892"/>
            <a:ext cx="410051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85884" y="1654743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[2020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년 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3</a:t>
            </a:r>
            <a:r>
              <a:rPr lang="ko-KR" altLang="en-US" noProof="0" dirty="0" smtClean="0">
                <a:solidFill>
                  <a:srgbClr val="E7E6E6">
                    <a:lumMod val="25000"/>
                  </a:srgbClr>
                </a:solidFill>
              </a:rPr>
              <a:t>월 </a:t>
            </a:r>
            <a:r>
              <a:rPr lang="en-US" altLang="ko-KR" dirty="0" smtClean="0">
                <a:solidFill>
                  <a:srgbClr val="E7E6E6">
                    <a:lumMod val="25000"/>
                  </a:srgbClr>
                </a:solidFill>
              </a:rPr>
              <a:t>14</a:t>
            </a:r>
            <a:r>
              <a:rPr lang="ko-KR" altLang="en-US" noProof="0" dirty="0" smtClean="0">
                <a:solidFill>
                  <a:srgbClr val="E7E6E6">
                    <a:lumMod val="25000"/>
                  </a:srgbClr>
                </a:solidFill>
              </a:rPr>
              <a:t>일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 시청률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]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85884" y="1982891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출처</a:t>
            </a:r>
            <a:r>
              <a: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닐슨코리아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41" name="이등변 삼각형 40"/>
          <p:cNvSpPr/>
          <p:nvPr/>
        </p:nvSpPr>
        <p:spPr>
          <a:xfrm>
            <a:off x="6974639" y="3278026"/>
            <a:ext cx="1250211" cy="1585378"/>
          </a:xfrm>
          <a:prstGeom prst="triangle">
            <a:avLst/>
          </a:prstGeom>
          <a:solidFill>
            <a:srgbClr val="E1CA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이등변 삼각형 45"/>
          <p:cNvSpPr/>
          <p:nvPr/>
        </p:nvSpPr>
        <p:spPr>
          <a:xfrm>
            <a:off x="7884057" y="2508025"/>
            <a:ext cx="1857769" cy="2370867"/>
          </a:xfrm>
          <a:prstGeom prst="triangle">
            <a:avLst/>
          </a:prstGeom>
          <a:solidFill>
            <a:srgbClr val="FF75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이등변 삼각형 46"/>
          <p:cNvSpPr/>
          <p:nvPr/>
        </p:nvSpPr>
        <p:spPr>
          <a:xfrm>
            <a:off x="9490710" y="3763117"/>
            <a:ext cx="862165" cy="1100287"/>
          </a:xfrm>
          <a:prstGeom prst="triangle">
            <a:avLst/>
          </a:prstGeom>
          <a:solidFill>
            <a:srgbClr val="DAF16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6743700" y="4878892"/>
            <a:ext cx="410051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668820" y="1654743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최종화 실시간 투표 수</a:t>
            </a: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]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68820" y="1982891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출처</a:t>
            </a:r>
            <a:r>
              <a: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:</a:t>
            </a:r>
            <a:r>
              <a:rPr kumimoji="0" lang="en-US" altLang="ko-KR" sz="14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-150" normalizeH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뉴스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8036" y="4940758"/>
            <a:ext cx="63671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 smtClean="0">
                <a:solidFill>
                  <a:srgbClr val="44546A">
                    <a:lumMod val="50000"/>
                  </a:srgbClr>
                </a:solidFill>
              </a:rPr>
              <a:t>나혼산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30163" y="4940760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err="1" smtClean="0">
                <a:solidFill>
                  <a:srgbClr val="44546A">
                    <a:lumMod val="50000"/>
                  </a:srgbClr>
                </a:solidFill>
              </a:rPr>
              <a:t>미스터트롯</a:t>
            </a:r>
            <a:r>
              <a:rPr lang="ko-KR" altLang="en-US" sz="1400" dirty="0" smtClean="0">
                <a:solidFill>
                  <a:srgbClr val="44546A">
                    <a:lumMod val="50000"/>
                  </a:srgbClr>
                </a:solidFill>
              </a:rPr>
              <a:t> 최종화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33111" y="4940758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noProof="0" dirty="0" smtClean="0">
                <a:solidFill>
                  <a:srgbClr val="44546A">
                    <a:lumMod val="50000"/>
                  </a:srgbClr>
                </a:solidFill>
              </a:rPr>
              <a:t>K</a:t>
            </a:r>
            <a:r>
              <a:rPr lang="ko-KR" altLang="en-US" sz="1400" noProof="0" dirty="0" smtClean="0">
                <a:solidFill>
                  <a:srgbClr val="44546A">
                    <a:lumMod val="50000"/>
                  </a:srgbClr>
                </a:solidFill>
              </a:rPr>
              <a:t>사 주말드라마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42727" y="4940758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미스터트롯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313445" y="494075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solidFill>
                  <a:srgbClr val="44546A">
                    <a:lumMod val="50000"/>
                  </a:srgbClr>
                </a:solidFill>
              </a:rPr>
              <a:t>프로듀스</a:t>
            </a:r>
            <a:r>
              <a:rPr lang="en-US" altLang="ko-KR" sz="1400" dirty="0" smtClean="0">
                <a:solidFill>
                  <a:srgbClr val="44546A">
                    <a:lumMod val="50000"/>
                  </a:srgbClr>
                </a:solidFill>
              </a:rPr>
              <a:t>101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23770" y="4934680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en-US"/>
            </a:defPPr>
            <a:lvl1pPr algn="ctr">
              <a:defRPr spc="-150">
                <a:solidFill>
                  <a:srgbClr val="07459C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스우파</a:t>
            </a:r>
            <a:endParaRPr kumimoji="0" lang="ko-KR" altLang="en-US" sz="1400" b="0" i="0" u="none" strike="noStrike" kern="1200" cap="none" spc="-15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415682" y="2412492"/>
            <a:ext cx="231316" cy="231316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93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8698617" y="2412492"/>
            <a:ext cx="231316" cy="231316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93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38239" y="376032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35.7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83423" y="411458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24.6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88816" y="448391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6.8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04817" y="379109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1607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만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42" name="TextBox 41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7250129" y="421027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773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만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23770" y="439004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64</a:t>
            </a: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만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45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4" y="2635423"/>
            <a:ext cx="2513963" cy="2446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C4D9B7-30B6-46F9-8469-119D91F35CD9}"/>
              </a:ext>
            </a:extLst>
          </p:cNvPr>
          <p:cNvSpPr txBox="1"/>
          <p:nvPr/>
        </p:nvSpPr>
        <p:spPr>
          <a:xfrm>
            <a:off x="821022" y="1980129"/>
            <a:ext cx="420342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‘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프로듀스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X101’ 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투표 조작의 증거</a:t>
            </a:r>
            <a:endParaRPr lang="en-US" altLang="ko-KR" sz="1867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ctr"/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‘7494’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와 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‘29978’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의 미스터리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4D9B7-30B6-46F9-8469-119D91F35CD9}"/>
              </a:ext>
            </a:extLst>
          </p:cNvPr>
          <p:cNvSpPr txBox="1"/>
          <p:nvPr/>
        </p:nvSpPr>
        <p:spPr>
          <a:xfrm>
            <a:off x="5269501" y="1970373"/>
            <a:ext cx="61976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67" dirty="0" err="1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아이돌학교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조작 제작진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피해자 합의에도 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심 실형</a:t>
            </a:r>
            <a:endParaRPr lang="en-US" altLang="ko-KR" sz="1867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algn="ctr"/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‘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프로듀스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101’ 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투표 조작</a:t>
            </a:r>
            <a:r>
              <a:rPr lang="en-US" altLang="ko-KR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… </a:t>
            </a:r>
            <a:r>
              <a:rPr lang="ko-KR" altLang="en-US" sz="18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업무 방해 사기 유죄 확정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C4D9B7-30B6-46F9-8469-119D91F35CD9}"/>
              </a:ext>
            </a:extLst>
          </p:cNvPr>
          <p:cNvSpPr txBox="1"/>
          <p:nvPr/>
        </p:nvSpPr>
        <p:spPr>
          <a:xfrm>
            <a:off x="2974109" y="758998"/>
            <a:ext cx="6215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3A3A3A"/>
                </a:solidFill>
                <a:latin typeface="강한공군체 Bold" panose="020B0800000101010101" pitchFamily="50" charset="-127"/>
                <a:ea typeface="강한공군체 Bold" panose="020B0800000101010101" pitchFamily="50" charset="-127"/>
              </a:rPr>
              <a:t>서바이벌 프로그램 투표 조작</a:t>
            </a:r>
            <a:endParaRPr lang="en-US" altLang="ko-KR" sz="32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3A3A3A"/>
              </a:solidFill>
              <a:latin typeface="강한공군체 Bold" panose="020B0800000101010101" pitchFamily="50" charset="-127"/>
              <a:ea typeface="강한공군체 Bold" panose="020B08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C4D9B7-30B6-46F9-8469-119D91F35CD9}"/>
              </a:ext>
            </a:extLst>
          </p:cNvPr>
          <p:cNvSpPr txBox="1"/>
          <p:nvPr/>
        </p:nvSpPr>
        <p:spPr>
          <a:xfrm>
            <a:off x="9700260" y="1347400"/>
            <a:ext cx="125956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3A3A3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Editor: Polling</a:t>
            </a:r>
            <a:endParaRPr lang="ko-KR" altLang="en-US" sz="1067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C4D9B7-30B6-46F9-8469-119D91F35CD9}"/>
              </a:ext>
            </a:extLst>
          </p:cNvPr>
          <p:cNvSpPr txBox="1"/>
          <p:nvPr/>
        </p:nvSpPr>
        <p:spPr>
          <a:xfrm>
            <a:off x="870090" y="1365793"/>
            <a:ext cx="110462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3A3A3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2022.03.18</a:t>
            </a:r>
            <a:endParaRPr lang="ko-KR" altLang="en-US" sz="1067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C4D9B7-30B6-46F9-8469-119D91F35CD9}"/>
              </a:ext>
            </a:extLst>
          </p:cNvPr>
          <p:cNvSpPr txBox="1"/>
          <p:nvPr/>
        </p:nvSpPr>
        <p:spPr>
          <a:xfrm>
            <a:off x="5543690" y="1406266"/>
            <a:ext cx="110462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3A3A3A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Newsletter</a:t>
            </a:r>
            <a:endParaRPr lang="ko-KR" altLang="en-US" sz="1067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B3403-81A9-4416-B583-E626024BDE33}"/>
              </a:ext>
            </a:extLst>
          </p:cNvPr>
          <p:cNvSpPr txBox="1"/>
          <p:nvPr/>
        </p:nvSpPr>
        <p:spPr>
          <a:xfrm>
            <a:off x="5662515" y="4119527"/>
            <a:ext cx="249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서바이벌 명가</a:t>
            </a:r>
            <a:r>
              <a:rPr lang="en-US" altLang="ko-KR" sz="16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의 몰락</a:t>
            </a:r>
            <a:r>
              <a:rPr lang="en-US" altLang="ko-KR" sz="16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? </a:t>
            </a:r>
            <a:endParaRPr lang="ko-KR" altLang="en-US" sz="16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2" name="Picture 8" descr="영장심사 마친 프듀X 안준영 P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4" y="2835547"/>
            <a:ext cx="2269067" cy="157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프로듀스101' 투표 조작 PD들, 2심도 실형…피해 연습생도 공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43" y="5081988"/>
            <a:ext cx="2460410" cy="138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gmAC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2"/>
          <a:stretch/>
        </p:blipFill>
        <p:spPr bwMode="auto">
          <a:xfrm>
            <a:off x="3587673" y="2616200"/>
            <a:ext cx="1229299" cy="395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>
            <a:off x="1063693" y="1701800"/>
            <a:ext cx="1011230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아이돌학교 투표 조작' 프로듀서 2심도 실형 | SBS 뉴스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5" r="4721"/>
          <a:stretch/>
        </p:blipFill>
        <p:spPr bwMode="auto">
          <a:xfrm>
            <a:off x="5750408" y="4454467"/>
            <a:ext cx="2641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l="2367" r="29888" b="11086"/>
          <a:stretch/>
        </p:blipFill>
        <p:spPr>
          <a:xfrm>
            <a:off x="8486991" y="4479575"/>
            <a:ext cx="2582833" cy="18544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/>
          <a:srcRect l="915" t="13720" r="-915" b="15262"/>
          <a:stretch/>
        </p:blipFill>
        <p:spPr>
          <a:xfrm>
            <a:off x="8128000" y="2813932"/>
            <a:ext cx="2962144" cy="1577742"/>
          </a:xfrm>
          <a:prstGeom prst="rect">
            <a:avLst/>
          </a:prstGeom>
        </p:spPr>
      </p:pic>
      <p:sp>
        <p:nvSpPr>
          <p:cNvPr id="40" name="평행 사변형 39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58517" y="402132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기획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25" name="TextBox 24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0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2558524" y="76145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발단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64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평행 사변형 21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6979" y="391982"/>
            <a:ext cx="1222726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POLLING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7739" y="761454"/>
            <a:ext cx="141096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첫</a:t>
            </a:r>
            <a:r>
              <a:rPr lang="en-US" altLang="ko-KR" sz="1100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(</a:t>
            </a:r>
            <a:r>
              <a:rPr lang="ko-KR" altLang="en-US" sz="1050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사실 두번째</a:t>
            </a:r>
            <a:r>
              <a:rPr lang="en-US" altLang="ko-KR" sz="1100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)</a:t>
            </a:r>
            <a:r>
              <a:rPr lang="ko-KR" altLang="en-US" spc="-150" dirty="0" smtClean="0">
                <a:solidFill>
                  <a:srgbClr val="FF7F57"/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공개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1663" y="2237694"/>
            <a:ext cx="425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EB_U" panose="02020603020101020101" pitchFamily="18" charset="-127"/>
                <a:ea typeface="THE명품고딕EB_U" panose="02020603020101020101" pitchFamily="18" charset="-127"/>
              </a:rPr>
              <a:t>POLLING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THE명품고딕EB_U" panose="02020603020101020101" pitchFamily="18" charset="-127"/>
              <a:ea typeface="THE명품고딕EB_U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01663" y="3102067"/>
            <a:ext cx="4257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Poll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 [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poʊl</a:t>
            </a:r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]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1. 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동사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 득표하다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/>
            </a:r>
            <a:b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2. [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동사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 여론 조사를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하다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(=survey)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58943" y="4810224"/>
            <a:ext cx="714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블록체인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 기술을 사용함으로써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,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온라인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HE명품고딕M" panose="02020603020101020101" pitchFamily="18" charset="-127"/>
                <a:ea typeface="THE명품고딕M" panose="02020603020101020101" pitchFamily="18" charset="-127"/>
              </a:rPr>
              <a:t>투표에서 단일 관리자에 의한 조작을 방지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13" name="TextBox 12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8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515699" y="2223138"/>
            <a:ext cx="4409238" cy="2298872"/>
            <a:chOff x="6404924" y="2150169"/>
            <a:chExt cx="4409238" cy="2298872"/>
          </a:xfrm>
        </p:grpSpPr>
        <p:grpSp>
          <p:nvGrpSpPr>
            <p:cNvPr id="2" name="그룹 1"/>
            <p:cNvGrpSpPr/>
            <p:nvPr/>
          </p:nvGrpSpPr>
          <p:grpSpPr>
            <a:xfrm>
              <a:off x="6404924" y="3261686"/>
              <a:ext cx="4409238" cy="1187355"/>
              <a:chOff x="2314718" y="3045432"/>
              <a:chExt cx="4409238" cy="1187355"/>
            </a:xfrm>
          </p:grpSpPr>
          <p:sp>
            <p:nvSpPr>
              <p:cNvPr id="98" name="직사각형 97"/>
              <p:cNvSpPr/>
              <p:nvPr/>
            </p:nvSpPr>
            <p:spPr>
              <a:xfrm>
                <a:off x="2480703" y="3288788"/>
                <a:ext cx="4043513" cy="646331"/>
              </a:xfrm>
              <a:prstGeom prst="rect">
                <a:avLst/>
              </a:prstGeom>
              <a:noFill/>
              <a:scene3d>
                <a:camera prst="obliqueTop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네트워크에 참여하는 </a:t>
                </a:r>
                <a:r>
                  <a:rPr kumimoji="0" lang="ko-KR" altLang="en-US" sz="1800" b="1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srgbClr val="F77269"/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모든 참여자</a:t>
                </a:r>
                <a:r>
                  <a:rPr lang="ko-KR" altLang="en-US" spc="-150" dirty="0">
                    <a:solidFill>
                      <a:srgbClr val="E7E6E6">
                        <a:lumMod val="25000"/>
                      </a:srgbClr>
                    </a:solidFill>
                    <a:latin typeface="THE명품고딕M" panose="02020603020101020101" pitchFamily="18" charset="-127"/>
                    <a:ea typeface="THE명품고딕M" panose="02020603020101020101" pitchFamily="18" charset="-127"/>
                  </a:rPr>
                  <a:t>가</a:t>
                </a:r>
                <a:r>
                  <a:rPr kumimoji="0" lang="ko-KR" altLang="en-US" sz="1800" b="0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 </a:t>
                </a:r>
                <a:endParaRPr lang="en-US" altLang="ko-KR" spc="-150" dirty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srgbClr val="F77269"/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모든 거래 내역</a:t>
                </a:r>
                <a:r>
                  <a:rPr lang="ko-KR" altLang="en-US" spc="-150" dirty="0">
                    <a:solidFill>
                      <a:srgbClr val="E7E6E6">
                        <a:lumMod val="25000"/>
                      </a:srgbClr>
                    </a:solidFill>
                    <a:latin typeface="THE명품고딕M" panose="02020603020101020101" pitchFamily="18" charset="-127"/>
                    <a:ea typeface="THE명품고딕M" panose="02020603020101020101" pitchFamily="18" charset="-127"/>
                  </a:rPr>
                  <a:t>을</a:t>
                </a:r>
                <a:r>
                  <a:rPr kumimoji="0" lang="ko-KR" altLang="en-US" sz="1800" b="0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srgbClr val="E7E6E6">
                        <a:lumMod val="25000"/>
                      </a:srgbClr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1800" b="1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srgbClr val="F77269"/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분산</a:t>
                </a:r>
                <a:r>
                  <a:rPr kumimoji="0" lang="en-US" altLang="ko-KR" sz="1800" b="1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srgbClr val="F77269"/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, </a:t>
                </a:r>
                <a:r>
                  <a:rPr kumimoji="0" lang="ko-KR" altLang="en-US" sz="1800" b="1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srgbClr val="F77269"/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저장</a:t>
                </a:r>
                <a:r>
                  <a:rPr lang="ko-KR" altLang="en-US" spc="-150" dirty="0" smtClean="0">
                    <a:solidFill>
                      <a:srgbClr val="E7E6E6">
                        <a:lumMod val="25000"/>
                      </a:srgbClr>
                    </a:solidFill>
                    <a:latin typeface="THE명품고딕M" panose="02020603020101020101" pitchFamily="18" charset="-127"/>
                    <a:ea typeface="THE명품고딕M" panose="02020603020101020101" pitchFamily="18" charset="-127"/>
                  </a:rPr>
                  <a:t>하는 기술</a:t>
                </a:r>
                <a:endPara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THE명품고딕M" panose="02020603020101020101" pitchFamily="18" charset="-127"/>
                  <a:ea typeface="THE명품고딕M" panose="02020603020101020101" pitchFamily="18" charset="-127"/>
                  <a:cs typeface="+mn-cs"/>
                </a:endParaRPr>
              </a:p>
            </p:txBody>
          </p:sp>
          <p:sp>
            <p:nvSpPr>
              <p:cNvPr id="99" name="모서리가 둥근 직사각형 87"/>
              <p:cNvSpPr/>
              <p:nvPr/>
            </p:nvSpPr>
            <p:spPr>
              <a:xfrm>
                <a:off x="2314718" y="3045432"/>
                <a:ext cx="4409238" cy="1187355"/>
              </a:xfrm>
              <a:prstGeom prst="roundRect">
                <a:avLst/>
              </a:prstGeom>
              <a:noFill/>
              <a:ln w="28575">
                <a:solidFill>
                  <a:schemeClr val="bg1">
                    <a:lumMod val="75000"/>
                  </a:schemeClr>
                </a:solidFill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HE명품고딕M" panose="02020603020101020101" pitchFamily="18" charset="-127"/>
                  <a:ea typeface="THE명품고딕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6404924" y="2150169"/>
              <a:ext cx="3899549" cy="804431"/>
              <a:chOff x="2314718" y="1933915"/>
              <a:chExt cx="3899549" cy="804431"/>
            </a:xfrm>
          </p:grpSpPr>
          <p:sp>
            <p:nvSpPr>
              <p:cNvPr id="96" name="직사각형 95"/>
              <p:cNvSpPr/>
              <p:nvPr/>
            </p:nvSpPr>
            <p:spPr>
              <a:xfrm>
                <a:off x="2440984" y="1933915"/>
                <a:ext cx="1743247" cy="400110"/>
              </a:xfrm>
              <a:prstGeom prst="rect">
                <a:avLst/>
              </a:prstGeom>
              <a:noFill/>
              <a:scene3d>
                <a:camera prst="obliqueTop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블록체인이란</a:t>
                </a:r>
                <a:r>
                  <a:rPr kumimoji="0" lang="en-US" altLang="ko-KR" sz="2000" b="1" i="0" u="none" strike="noStrike" kern="1200" cap="none" spc="-15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HE명품고딕M" panose="02020603020101020101" pitchFamily="18" charset="-127"/>
                    <a:ea typeface="THE명품고딕M" panose="02020603020101020101" pitchFamily="18" charset="-127"/>
                    <a:cs typeface="+mn-cs"/>
                  </a:rPr>
                  <a:t>?</a:t>
                </a:r>
                <a:endParaRPr kumimoji="0" lang="ko-KR" altLang="en-US" sz="2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E명품고딕M" panose="02020603020101020101" pitchFamily="18" charset="-127"/>
                  <a:ea typeface="THE명품고딕M" panose="02020603020101020101" pitchFamily="18" charset="-127"/>
                  <a:cs typeface="+mn-cs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>
              <a:xfrm>
                <a:off x="2440984" y="2369014"/>
                <a:ext cx="3773283" cy="369332"/>
              </a:xfrm>
              <a:prstGeom prst="rect">
                <a:avLst/>
              </a:prstGeom>
              <a:noFill/>
              <a:scene3d>
                <a:camera prst="obliqueTopRigh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pc="-150" noProof="0" dirty="0" smtClean="0">
                    <a:solidFill>
                      <a:srgbClr val="E7E6E6">
                        <a:lumMod val="25000"/>
                      </a:srgbClr>
                    </a:solidFill>
                    <a:latin typeface="THE명품고딕M" panose="02020603020101020101" pitchFamily="18" charset="-127"/>
                    <a:ea typeface="THE명품고딕M" panose="02020603020101020101" pitchFamily="18" charset="-127"/>
                  </a:rPr>
                  <a:t>분산 거래 장부</a:t>
                </a:r>
                <a:endPara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THE명품고딕M" panose="02020603020101020101" pitchFamily="18" charset="-127"/>
                  <a:ea typeface="THE명품고딕M" panose="02020603020101020101" pitchFamily="18" charset="-127"/>
                  <a:cs typeface="+mn-cs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2314718" y="2002008"/>
                <a:ext cx="101065" cy="263923"/>
              </a:xfrm>
              <a:prstGeom prst="rect">
                <a:avLst/>
              </a:prstGeom>
              <a:solidFill>
                <a:srgbClr val="FF7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558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85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THE명품고딕M" panose="02020603020101020101" pitchFamily="18" charset="-127"/>
                  <a:ea typeface="THE명품고딕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7" name="평행 사변형 2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58518" y="4021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소개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6165" y="76145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err="1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블록체인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492263" y="4935292"/>
            <a:ext cx="2885770" cy="732437"/>
            <a:chOff x="8784296" y="5717377"/>
            <a:chExt cx="2885770" cy="732437"/>
          </a:xfrm>
        </p:grpSpPr>
        <p:sp>
          <p:nvSpPr>
            <p:cNvPr id="102" name="TextBox 101"/>
            <p:cNvSpPr txBox="1"/>
            <p:nvPr/>
          </p:nvSpPr>
          <p:spPr>
            <a:xfrm>
              <a:off x="8784296" y="5717377"/>
              <a:ext cx="1356288" cy="369332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pc="-150">
                  <a:latin typeface="-윤디자인웹돋움" panose="02030600000101010101" pitchFamily="18" charset="-127"/>
                  <a:ea typeface="-윤디자인웹돋움" panose="02030600000101010101" pitchFamily="18" charset="-127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smtClean="0">
                  <a:solidFill>
                    <a:prstClr val="black"/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조작 가능성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  <p:sp>
          <p:nvSpPr>
            <p:cNvPr id="35" name="Google Shape;468;p44"/>
            <p:cNvSpPr/>
            <p:nvPr/>
          </p:nvSpPr>
          <p:spPr>
            <a:xfrm>
              <a:off x="9945400" y="6134949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D4A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Google Shape;469;p44"/>
            <p:cNvSpPr/>
            <p:nvPr/>
          </p:nvSpPr>
          <p:spPr>
            <a:xfrm>
              <a:off x="10311848" y="6134949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D4A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Google Shape;470;p44"/>
            <p:cNvSpPr/>
            <p:nvPr/>
          </p:nvSpPr>
          <p:spPr>
            <a:xfrm>
              <a:off x="10678297" y="6134949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D4A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Google Shape;471;p44"/>
            <p:cNvSpPr/>
            <p:nvPr/>
          </p:nvSpPr>
          <p:spPr>
            <a:xfrm>
              <a:off x="11044745" y="6134949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D4A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Google Shape;471;p44"/>
            <p:cNvSpPr/>
            <p:nvPr/>
          </p:nvSpPr>
          <p:spPr>
            <a:xfrm>
              <a:off x="11411194" y="6137643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D4A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Google Shape;468;p44"/>
            <p:cNvSpPr/>
            <p:nvPr/>
          </p:nvSpPr>
          <p:spPr>
            <a:xfrm>
              <a:off x="9945400" y="5774538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FD4A6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Google Shape;472;p44"/>
            <p:cNvSpPr/>
            <p:nvPr/>
          </p:nvSpPr>
          <p:spPr>
            <a:xfrm>
              <a:off x="11411194" y="5774538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Google Shape;472;p44"/>
            <p:cNvSpPr/>
            <p:nvPr/>
          </p:nvSpPr>
          <p:spPr>
            <a:xfrm>
              <a:off x="11044745" y="5775797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Google Shape;472;p44"/>
            <p:cNvSpPr/>
            <p:nvPr/>
          </p:nvSpPr>
          <p:spPr>
            <a:xfrm>
              <a:off x="10678296" y="5774538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Google Shape;472;p44"/>
            <p:cNvSpPr/>
            <p:nvPr/>
          </p:nvSpPr>
          <p:spPr>
            <a:xfrm>
              <a:off x="10309855" y="5777177"/>
              <a:ext cx="258872" cy="246145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784296" y="6080482"/>
              <a:ext cx="903662" cy="369332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pc="-150">
                  <a:latin typeface="-윤디자인웹돋움" panose="02030600000101010101" pitchFamily="18" charset="-127"/>
                  <a:ea typeface="-윤디자인웹돋움" panose="02030600000101010101" pitchFamily="18" charset="-127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 smtClean="0">
                  <a:solidFill>
                    <a:prstClr val="black"/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신뢰성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rcRect l="4680" t="22970" r="6153" b="8053"/>
          <a:stretch/>
        </p:blipFill>
        <p:spPr>
          <a:xfrm>
            <a:off x="1132736" y="2223138"/>
            <a:ext cx="5215928" cy="2298872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47" name="TextBox 46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58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평행 사변형 26"/>
          <p:cNvSpPr/>
          <p:nvPr/>
        </p:nvSpPr>
        <p:spPr>
          <a:xfrm flipH="1">
            <a:off x="1385884" y="416420"/>
            <a:ext cx="2914653" cy="353017"/>
          </a:xfrm>
          <a:prstGeom prst="parallelogram">
            <a:avLst>
              <a:gd name="adj" fmla="val 60483"/>
            </a:avLst>
          </a:prstGeom>
          <a:solidFill>
            <a:srgbClr val="FF7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58518" y="40213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150" normalizeH="0" baseline="0" noProof="0" dirty="0" smtClean="0">
                <a:ln>
                  <a:noFill/>
                </a:ln>
                <a:solidFill>
                  <a:prstClr val="white"/>
                </a:solidFill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소개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3763" y="761454"/>
            <a:ext cx="95891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7F57"/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rPr>
              <a:t>POLLING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FF7F57"/>
              </a:solidFill>
              <a:effectLst/>
              <a:uLnTx/>
              <a:uFillTx/>
              <a:latin typeface="THE명품고딕M" panose="02020603020101020101" pitchFamily="18" charset="-127"/>
              <a:ea typeface="THE명품고딕M" panose="02020603020101020101" pitchFamily="18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98119" y="-82457"/>
            <a:ext cx="1395354" cy="1364158"/>
            <a:chOff x="98119" y="-82457"/>
            <a:chExt cx="1395354" cy="1364158"/>
          </a:xfrm>
        </p:grpSpPr>
        <p:sp>
          <p:nvSpPr>
            <p:cNvPr id="47" name="TextBox 46"/>
            <p:cNvSpPr txBox="1"/>
            <p:nvPr/>
          </p:nvSpPr>
          <p:spPr>
            <a:xfrm>
              <a:off x="271729" y="858980"/>
              <a:ext cx="10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800" spc="0" dirty="0" smtClean="0">
                  <a:solidFill>
                    <a:schemeClr val="accent5"/>
                  </a:solidFill>
                  <a:effectLst/>
                </a:rPr>
                <a:t>TEAM4</a:t>
              </a:r>
              <a:endParaRPr lang="ko-KR" altLang="en-US" sz="1800" spc="0" dirty="0">
                <a:solidFill>
                  <a:schemeClr val="accent5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7314" y="468200"/>
              <a:ext cx="10406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bliqueTopLeft"/>
                <a:lightRig rig="threePt" dir="t"/>
              </a:scene3d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spc="-15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210 맨발의청춘 R" panose="02020603020101020101" pitchFamily="18" charset="-127"/>
                  <a:ea typeface="210 맨발의청춘 R" panose="02020603020101020101" pitchFamily="18" charset="-127"/>
                </a:defRPr>
              </a:lvl1pPr>
            </a:lstStyle>
            <a:p>
              <a:r>
                <a:rPr lang="en-US" altLang="ko-KR" sz="1500" spc="0" dirty="0" smtClean="0">
                  <a:solidFill>
                    <a:schemeClr val="accent5"/>
                  </a:solidFill>
                  <a:effectLst/>
                </a:rPr>
                <a:t>POLLING</a:t>
              </a:r>
              <a:endParaRPr lang="ko-KR" altLang="en-US" sz="1500" spc="0" dirty="0">
                <a:solidFill>
                  <a:schemeClr val="accent5"/>
                </a:solidFill>
                <a:effectLst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9" y="-82457"/>
              <a:ext cx="1395354" cy="1364158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6085021" y="2691888"/>
            <a:ext cx="2581546" cy="1811146"/>
            <a:chOff x="4148935" y="2887976"/>
            <a:chExt cx="2581546" cy="181114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993" y="2887976"/>
              <a:ext cx="1285907" cy="115556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148935" y="4329790"/>
              <a:ext cx="2581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자체 토큰 </a:t>
              </a:r>
              <a:r>
                <a:rPr lang="en-US" altLang="ko-KR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POL </a:t>
              </a:r>
              <a:r>
                <a:rPr lang="ko-KR" altLang="en-US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발행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264107" y="2582348"/>
            <a:ext cx="2581546" cy="1915606"/>
            <a:chOff x="7035978" y="2783516"/>
            <a:chExt cx="2581546" cy="1915606"/>
          </a:xfrm>
        </p:grpSpPr>
        <p:pic>
          <p:nvPicPr>
            <p:cNvPr id="19" name="Picture 18" descr="Blockchain - Kostenlose geschäft Icons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563" y="2783516"/>
              <a:ext cx="1436377" cy="1436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7035978" y="4329790"/>
              <a:ext cx="2581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스마트 </a:t>
              </a:r>
              <a:r>
                <a:rPr lang="ko-KR" altLang="en-US" spc="-150" noProof="0" dirty="0" err="1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컨트랙트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060168" y="2582348"/>
            <a:ext cx="2581546" cy="1915606"/>
            <a:chOff x="820468" y="2783516"/>
            <a:chExt cx="2581546" cy="1915606"/>
          </a:xfrm>
        </p:grpSpPr>
        <p:pic>
          <p:nvPicPr>
            <p:cNvPr id="22" name="Picture 20" descr="ARTIFICIAL NEURAL NETWORK Vector Icons free download in SVG, PNG Forma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5462" y="2783516"/>
              <a:ext cx="1431558" cy="1431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820468" y="4329790"/>
              <a:ext cx="2581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dirty="0" err="1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블록체인</a:t>
              </a:r>
              <a:r>
                <a:rPr lang="ko-KR" altLang="en-US" spc="-15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 </a:t>
              </a:r>
              <a:r>
                <a:rPr lang="ko-KR" altLang="en-US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네트워크 구축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641714" y="2691888"/>
            <a:ext cx="2581546" cy="1806066"/>
            <a:chOff x="3731733" y="2686808"/>
            <a:chExt cx="2581546" cy="1806066"/>
          </a:xfrm>
        </p:grpSpPr>
        <p:pic>
          <p:nvPicPr>
            <p:cNvPr id="6146" name="Picture 2" descr="지갑 - 무료 비즈니스 및 금융개 아이콘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121" y="2686808"/>
              <a:ext cx="1266770" cy="1266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731733" y="4123542"/>
              <a:ext cx="2581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bliqueTopLeft"/>
                <a:lightRig rig="threePt" dir="t"/>
              </a:scene3d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개인 </a:t>
              </a:r>
              <a:r>
                <a:rPr lang="ko-KR" altLang="en-US" spc="-150" noProof="0" dirty="0" err="1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블록체인</a:t>
              </a:r>
              <a:r>
                <a:rPr lang="ko-KR" altLang="en-US" spc="-150" noProof="0" dirty="0" smtClean="0">
                  <a:solidFill>
                    <a:srgbClr val="E7E6E6">
                      <a:lumMod val="25000"/>
                    </a:srgbClr>
                  </a:solidFill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 계정 발급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THE명품고딕M" panose="02020603020101020101" pitchFamily="18" charset="-127"/>
                <a:ea typeface="THE명품고딕M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85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디자인 사용자 지정">
  <a:themeElements>
    <a:clrScheme name="사용자 지정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FF096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디자인 사용자 지정">
  <a:themeElements>
    <a:clrScheme name="사용자 지정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FF096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5702</TotalTime>
  <Words>542</Words>
  <Application>Microsoft Office PowerPoint</Application>
  <PresentationFormat>와이드스크린</PresentationFormat>
  <Paragraphs>172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20</vt:i4>
      </vt:variant>
    </vt:vector>
  </HeadingPairs>
  <TitlesOfParts>
    <vt:vector size="37" baseType="lpstr">
      <vt:lpstr>a장미다방</vt:lpstr>
      <vt:lpstr>바른공군체 Medium</vt:lpstr>
      <vt:lpstr>맑은 고딕</vt:lpstr>
      <vt:lpstr>THE명품고딕M</vt:lpstr>
      <vt:lpstr>THE명품고딕EB_U</vt:lpstr>
      <vt:lpstr>Bebas Kai</vt:lpstr>
      <vt:lpstr>배달의민족 도현</vt:lpstr>
      <vt:lpstr>210 맨발의청춘 R</vt:lpstr>
      <vt:lpstr>강한공군체 Bold</vt:lpstr>
      <vt:lpstr>Arial</vt:lpstr>
      <vt:lpstr>Calibri</vt:lpstr>
      <vt:lpstr>THE명품고딕EB</vt:lpstr>
      <vt:lpstr>THE명품고딕B</vt:lpstr>
      <vt:lpstr>디자인 사용자 지정</vt:lpstr>
      <vt:lpstr>2_디자인 사용자 지정</vt:lpstr>
      <vt:lpstr>3_디자인 사용자 지정</vt:lpstr>
      <vt:lpstr>4_디자인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김기영</dc:creator>
  <cp:lastModifiedBy>SSAFY</cp:lastModifiedBy>
  <cp:revision>147</cp:revision>
  <dcterms:created xsi:type="dcterms:W3CDTF">2017-04-29T08:15:11Z</dcterms:created>
  <dcterms:modified xsi:type="dcterms:W3CDTF">2022-04-08T02:48:36Z</dcterms:modified>
</cp:coreProperties>
</file>